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440" r:id="rId2"/>
    <p:sldId id="427" r:id="rId3"/>
    <p:sldId id="428" r:id="rId4"/>
    <p:sldId id="429" r:id="rId5"/>
    <p:sldId id="430" r:id="rId6"/>
    <p:sldId id="431" r:id="rId7"/>
    <p:sldId id="432" r:id="rId8"/>
    <p:sldId id="433" r:id="rId9"/>
    <p:sldId id="435" r:id="rId10"/>
    <p:sldId id="436" r:id="rId11"/>
    <p:sldId id="437" r:id="rId12"/>
    <p:sldId id="438" r:id="rId13"/>
    <p:sldId id="434" r:id="rId14"/>
    <p:sldId id="439" r:id="rId15"/>
    <p:sldId id="441" r:id="rId16"/>
    <p:sldId id="442" r:id="rId17"/>
    <p:sldId id="446" r:id="rId18"/>
    <p:sldId id="449" r:id="rId19"/>
    <p:sldId id="450" r:id="rId20"/>
    <p:sldId id="447" r:id="rId21"/>
    <p:sldId id="443" r:id="rId22"/>
    <p:sldId id="444" r:id="rId23"/>
    <p:sldId id="44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7" autoAdjust="0"/>
  </p:normalViewPr>
  <p:slideViewPr>
    <p:cSldViewPr showGuides="1">
      <p:cViewPr varScale="1">
        <p:scale>
          <a:sx n="110" d="100"/>
          <a:sy n="110" d="100"/>
        </p:scale>
        <p:origin x="163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3.wmf"/><Relationship Id="rId4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3.wmf"/><Relationship Id="rId5" Type="http://schemas.openxmlformats.org/officeDocument/2006/relationships/image" Target="../media/image38.wmf"/><Relationship Id="rId4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42.wmf"/><Relationship Id="rId7" Type="http://schemas.openxmlformats.org/officeDocument/2006/relationships/image" Target="../media/image3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3.wmf"/><Relationship Id="rId5" Type="http://schemas.openxmlformats.org/officeDocument/2006/relationships/image" Target="../media/image32.wmf"/><Relationship Id="rId10" Type="http://schemas.openxmlformats.org/officeDocument/2006/relationships/image" Target="../media/image33.wmf"/><Relationship Id="rId4" Type="http://schemas.openxmlformats.org/officeDocument/2006/relationships/image" Target="../media/image31.wmf"/><Relationship Id="rId9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2/17/2017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2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/>
              <a:pPr/>
              <a:t>2/17/2017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/>
              <a:pPr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/>
              <a:pPr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/>
              <a:pPr/>
              <a:t>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/>
              <a:pPr/>
              <a:t>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/>
              <a:pPr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/>
              <a:pPr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/>
              <a:pPr/>
              <a:t>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35.png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3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33.wmf"/><Relationship Id="rId3" Type="http://schemas.openxmlformats.org/officeDocument/2006/relationships/image" Target="../media/image37.png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2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8.wmf"/><Relationship Id="rId3" Type="http://schemas.openxmlformats.org/officeDocument/2006/relationships/image" Target="../media/image39.png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2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3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34.wmf"/><Relationship Id="rId3" Type="http://schemas.openxmlformats.org/officeDocument/2006/relationships/oleObject" Target="../embeddings/oleObject33.bin"/><Relationship Id="rId21" Type="http://schemas.openxmlformats.org/officeDocument/2006/relationships/oleObject" Target="../embeddings/oleObject42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wmf"/><Relationship Id="rId20" Type="http://schemas.openxmlformats.org/officeDocument/2006/relationships/image" Target="../media/image38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23" Type="http://schemas.openxmlformats.org/officeDocument/2006/relationships/oleObject" Target="../embeddings/oleObject43.bin"/><Relationship Id="rId10" Type="http://schemas.openxmlformats.org/officeDocument/2006/relationships/image" Target="../media/image31.wmf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3.wmf"/><Relationship Id="rId22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54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3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52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Motion Models (cont)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3832-DF6A-4C9C-8109-B4088D6EBDF0}" type="slidenum">
              <a:rPr lang="en-US"/>
              <a:pPr/>
              <a:t>10</a:t>
            </a:fld>
            <a:endParaRPr lang="en-US"/>
          </a:p>
        </p:txBody>
      </p:sp>
      <p:sp>
        <p:nvSpPr>
          <p:cNvPr id="106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55600"/>
            <a:ext cx="8424863" cy="641350"/>
          </a:xfrm>
        </p:spPr>
        <p:txBody>
          <a:bodyPr/>
          <a:lstStyle/>
          <a:p>
            <a:r>
              <a:rPr lang="en-US"/>
              <a:t>Normally Distributed Samples</a:t>
            </a:r>
            <a:endParaRPr lang="de-DE"/>
          </a:p>
        </p:txBody>
      </p:sp>
      <p:sp>
        <p:nvSpPr>
          <p:cNvPr id="1063950" name="Text Box 14"/>
          <p:cNvSpPr txBox="1">
            <a:spLocks noChangeArrowheads="1"/>
          </p:cNvSpPr>
          <p:nvPr/>
        </p:nvSpPr>
        <p:spPr bwMode="auto">
          <a:xfrm>
            <a:off x="4048125" y="6013450"/>
            <a:ext cx="1714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10</a:t>
            </a:r>
            <a:r>
              <a:rPr lang="en-US" sz="2000" baseline="30000"/>
              <a:t>6 </a:t>
            </a:r>
            <a:r>
              <a:rPr lang="en-US" sz="2000"/>
              <a:t>samples</a:t>
            </a:r>
            <a:endParaRPr lang="de-DE" sz="2000"/>
          </a:p>
        </p:txBody>
      </p:sp>
      <p:pic>
        <p:nvPicPr>
          <p:cNvPr id="1063951" name="Picture 15" descr="norm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188" y="1462088"/>
            <a:ext cx="5849937" cy="4478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ACED-27D8-4B52-9195-2BF8E3534773}" type="slidenum">
              <a:rPr lang="en-US"/>
              <a:pPr/>
              <a:t>11</a:t>
            </a:fld>
            <a:endParaRPr lang="en-US"/>
          </a:p>
        </p:txBody>
      </p:sp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424863" cy="641350"/>
          </a:xfrm>
        </p:spPr>
        <p:txBody>
          <a:bodyPr/>
          <a:lstStyle/>
          <a:p>
            <a:r>
              <a:rPr lang="en-US"/>
              <a:t>For Triangular Distribution</a:t>
            </a:r>
            <a:endParaRPr lang="de-DE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3588" y="1119188"/>
            <a:ext cx="3071812" cy="2708275"/>
            <a:chOff x="481" y="705"/>
            <a:chExt cx="1935" cy="1706"/>
          </a:xfrm>
        </p:grpSpPr>
        <p:pic>
          <p:nvPicPr>
            <p:cNvPr id="1061892" name="Picture 4" descr="triangle100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1" y="705"/>
              <a:ext cx="1935" cy="1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1896" name="Text Box 8"/>
            <p:cNvSpPr txBox="1">
              <a:spLocks noChangeArrowheads="1"/>
            </p:cNvSpPr>
            <p:nvPr/>
          </p:nvSpPr>
          <p:spPr bwMode="auto">
            <a:xfrm>
              <a:off x="902" y="2180"/>
              <a:ext cx="108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10</a:t>
              </a:r>
              <a:r>
                <a:rPr lang="en-US" sz="2000" baseline="30000"/>
                <a:t>3 </a:t>
              </a:r>
              <a:r>
                <a:rPr lang="en-US" sz="2000"/>
                <a:t>samples</a:t>
              </a:r>
              <a:endParaRPr lang="de-DE" sz="2000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106988" y="1157288"/>
            <a:ext cx="3016250" cy="2708275"/>
            <a:chOff x="3217" y="729"/>
            <a:chExt cx="1900" cy="1706"/>
          </a:xfrm>
        </p:grpSpPr>
        <p:pic>
          <p:nvPicPr>
            <p:cNvPr id="1061893" name="Picture 5" descr="triangle100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7" y="729"/>
              <a:ext cx="1900" cy="1455"/>
            </a:xfrm>
            <a:prstGeom prst="rect">
              <a:avLst/>
            </a:prstGeom>
            <a:noFill/>
          </p:spPr>
        </p:pic>
        <p:sp>
          <p:nvSpPr>
            <p:cNvPr id="1061897" name="Text Box 9"/>
            <p:cNvSpPr txBox="1">
              <a:spLocks noChangeArrowheads="1"/>
            </p:cNvSpPr>
            <p:nvPr/>
          </p:nvSpPr>
          <p:spPr bwMode="auto">
            <a:xfrm>
              <a:off x="3694" y="2204"/>
              <a:ext cx="108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10</a:t>
              </a:r>
              <a:r>
                <a:rPr lang="en-US" sz="2000" baseline="30000"/>
                <a:t>4 </a:t>
              </a:r>
              <a:r>
                <a:rPr lang="en-US" sz="2000"/>
                <a:t>samples</a:t>
              </a:r>
              <a:endParaRPr lang="de-DE" sz="2000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106988" y="4002088"/>
            <a:ext cx="3071812" cy="2720975"/>
            <a:chOff x="3217" y="2521"/>
            <a:chExt cx="1935" cy="1714"/>
          </a:xfrm>
        </p:grpSpPr>
        <p:pic>
          <p:nvPicPr>
            <p:cNvPr id="1061895" name="Picture 7" descr="triangle10000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17" y="2521"/>
              <a:ext cx="1935" cy="1482"/>
            </a:xfrm>
            <a:prstGeom prst="rect">
              <a:avLst/>
            </a:prstGeom>
            <a:noFill/>
          </p:spPr>
        </p:pic>
        <p:sp>
          <p:nvSpPr>
            <p:cNvPr id="1061898" name="Text Box 10"/>
            <p:cNvSpPr txBox="1">
              <a:spLocks noChangeArrowheads="1"/>
            </p:cNvSpPr>
            <p:nvPr/>
          </p:nvSpPr>
          <p:spPr bwMode="auto">
            <a:xfrm>
              <a:off x="3702" y="4004"/>
              <a:ext cx="108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10</a:t>
              </a:r>
              <a:r>
                <a:rPr lang="en-US" sz="2000" baseline="30000"/>
                <a:t>6 </a:t>
              </a:r>
              <a:r>
                <a:rPr lang="en-US" sz="2000"/>
                <a:t>samples</a:t>
              </a:r>
              <a:endParaRPr lang="de-DE" sz="2000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50888" y="4027488"/>
            <a:ext cx="3071812" cy="2708275"/>
            <a:chOff x="473" y="2537"/>
            <a:chExt cx="1935" cy="1706"/>
          </a:xfrm>
        </p:grpSpPr>
        <p:pic>
          <p:nvPicPr>
            <p:cNvPr id="1061894" name="Picture 6" descr="triangle10000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3" y="2537"/>
              <a:ext cx="1935" cy="1482"/>
            </a:xfrm>
            <a:prstGeom prst="rect">
              <a:avLst/>
            </a:prstGeom>
            <a:noFill/>
          </p:spPr>
        </p:pic>
        <p:sp>
          <p:nvSpPr>
            <p:cNvPr id="1061899" name="Text Box 11"/>
            <p:cNvSpPr txBox="1">
              <a:spLocks noChangeArrowheads="1"/>
            </p:cNvSpPr>
            <p:nvPr/>
          </p:nvSpPr>
          <p:spPr bwMode="auto">
            <a:xfrm>
              <a:off x="918" y="4012"/>
              <a:ext cx="108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10</a:t>
              </a:r>
              <a:r>
                <a:rPr lang="en-US" sz="2000" baseline="30000"/>
                <a:t>5 </a:t>
              </a:r>
              <a:r>
                <a:rPr lang="en-US" sz="2000"/>
                <a:t>samples</a:t>
              </a:r>
              <a:endParaRPr lang="de-DE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5B2F-87F3-4A88-A301-7E674417915C}" type="slidenum">
              <a:rPr lang="en-US"/>
              <a:pPr/>
              <a:t>12</a:t>
            </a:fld>
            <a:endParaRPr lang="en-US"/>
          </a:p>
        </p:txBody>
      </p:sp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82600"/>
            <a:ext cx="8424863" cy="641350"/>
          </a:xfrm>
        </p:spPr>
        <p:txBody>
          <a:bodyPr/>
          <a:lstStyle/>
          <a:p>
            <a:r>
              <a:rPr lang="en-US"/>
              <a:t>Rejection Sampling</a:t>
            </a:r>
            <a:endParaRPr lang="de-DE"/>
          </a:p>
        </p:txBody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85913"/>
            <a:ext cx="8410575" cy="4799012"/>
          </a:xfrm>
        </p:spPr>
        <p:txBody>
          <a:bodyPr/>
          <a:lstStyle/>
          <a:p>
            <a:r>
              <a:rPr lang="en-US" sz="2800"/>
              <a:t>Sampling from arbitrary distributions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068388" y="2398713"/>
            <a:ext cx="6708775" cy="2476500"/>
            <a:chOff x="673" y="1471"/>
            <a:chExt cx="4226" cy="1560"/>
          </a:xfrm>
        </p:grpSpPr>
        <p:sp>
          <p:nvSpPr>
            <p:cNvPr id="1064965" name="Rectangle 5"/>
            <p:cNvSpPr>
              <a:spLocks noChangeArrowheads="1"/>
            </p:cNvSpPr>
            <p:nvPr/>
          </p:nvSpPr>
          <p:spPr bwMode="auto">
            <a:xfrm>
              <a:off x="673" y="1471"/>
              <a:ext cx="4226" cy="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609600" indent="-609600" algn="l">
                <a:lnSpc>
                  <a:spcPct val="120000"/>
                </a:lnSpc>
                <a:spcBef>
                  <a:spcPct val="20000"/>
                </a:spcBef>
                <a:buSzTx/>
                <a:buFontTx/>
                <a:buAutoNum type="arabicPeriod"/>
                <a:tabLst>
                  <a:tab pos="1092200" algn="l"/>
                </a:tabLst>
              </a:pPr>
              <a:r>
                <a:rPr lang="en-US" sz="2000">
                  <a:solidFill>
                    <a:schemeClr val="folHlink"/>
                  </a:solidFill>
                </a:rPr>
                <a:t>Algorithm </a:t>
              </a:r>
              <a:r>
                <a:rPr lang="en-US" sz="2000" b="1">
                  <a:solidFill>
                    <a:schemeClr val="folHlink"/>
                  </a:solidFill>
                </a:rPr>
                <a:t>sample_distribution</a:t>
              </a:r>
              <a:r>
                <a:rPr lang="en-US" sz="2000"/>
                <a:t>(</a:t>
              </a:r>
              <a:r>
                <a:rPr lang="en-US" sz="2000" i="1">
                  <a:latin typeface="Times New Roman" pitchFamily="18" charset="0"/>
                </a:rPr>
                <a:t>f,b</a:t>
              </a:r>
              <a:r>
                <a:rPr lang="en-US" sz="2000"/>
                <a:t>): </a:t>
              </a:r>
            </a:p>
            <a:p>
              <a:pPr marL="609600" indent="-609600" algn="l">
                <a:lnSpc>
                  <a:spcPct val="120000"/>
                </a:lnSpc>
                <a:spcBef>
                  <a:spcPct val="20000"/>
                </a:spcBef>
                <a:buSzTx/>
                <a:buFontTx/>
                <a:buAutoNum type="arabicPeriod"/>
                <a:tabLst>
                  <a:tab pos="1092200" algn="l"/>
                </a:tabLst>
              </a:pPr>
              <a:r>
                <a:rPr lang="en-US" sz="2000">
                  <a:solidFill>
                    <a:schemeClr val="folHlink"/>
                  </a:solidFill>
                </a:rPr>
                <a:t>repeat</a:t>
              </a:r>
            </a:p>
            <a:p>
              <a:pPr marL="609600" indent="-609600" algn="l">
                <a:lnSpc>
                  <a:spcPct val="120000"/>
                </a:lnSpc>
                <a:spcBef>
                  <a:spcPct val="20000"/>
                </a:spcBef>
                <a:buSzTx/>
                <a:buFontTx/>
                <a:buAutoNum type="arabicPeriod"/>
                <a:tabLst>
                  <a:tab pos="1092200" algn="l"/>
                </a:tabLst>
              </a:pPr>
              <a:r>
                <a:rPr lang="en-US" sz="2000">
                  <a:solidFill>
                    <a:schemeClr val="folHlink"/>
                  </a:solidFill>
                </a:rPr>
                <a:t> 	</a:t>
              </a:r>
            </a:p>
            <a:p>
              <a:pPr marL="609600" indent="-609600" algn="l">
                <a:lnSpc>
                  <a:spcPct val="120000"/>
                </a:lnSpc>
                <a:spcBef>
                  <a:spcPct val="20000"/>
                </a:spcBef>
                <a:buSzTx/>
                <a:buFontTx/>
                <a:buAutoNum type="arabicPeriod"/>
                <a:tabLst>
                  <a:tab pos="1092200" algn="l"/>
                </a:tabLst>
              </a:pPr>
              <a:r>
                <a:rPr lang="en-US" sz="2000">
                  <a:solidFill>
                    <a:schemeClr val="folHlink"/>
                  </a:solidFill>
                </a:rPr>
                <a:t> </a:t>
              </a:r>
            </a:p>
            <a:p>
              <a:pPr marL="609600" indent="-609600" algn="l">
                <a:lnSpc>
                  <a:spcPct val="120000"/>
                </a:lnSpc>
                <a:spcBef>
                  <a:spcPct val="20000"/>
                </a:spcBef>
                <a:buSzTx/>
                <a:buFontTx/>
                <a:buAutoNum type="arabicPeriod"/>
                <a:tabLst>
                  <a:tab pos="1092200" algn="l"/>
                </a:tabLst>
              </a:pPr>
              <a:r>
                <a:rPr lang="en-US" sz="2000">
                  <a:solidFill>
                    <a:schemeClr val="folHlink"/>
                  </a:solidFill>
                </a:rPr>
                <a:t>until  (                )</a:t>
              </a:r>
            </a:p>
            <a:p>
              <a:pPr marL="609600" indent="-609600" algn="l">
                <a:lnSpc>
                  <a:spcPct val="120000"/>
                </a:lnSpc>
                <a:spcBef>
                  <a:spcPct val="20000"/>
                </a:spcBef>
                <a:buSzTx/>
                <a:buFontTx/>
                <a:buAutoNum type="arabicPeriod"/>
                <a:tabLst>
                  <a:tab pos="1092200" algn="l"/>
                </a:tabLst>
              </a:pPr>
              <a:r>
                <a:rPr lang="en-US" sz="2000">
                  <a:solidFill>
                    <a:schemeClr val="folHlink"/>
                  </a:solidFill>
                </a:rPr>
                <a:t>return</a:t>
              </a:r>
              <a:endParaRPr lang="en-US" sz="2000" i="1">
                <a:latin typeface="Times New Roman" pitchFamily="18" charset="0"/>
              </a:endParaRPr>
            </a:p>
          </p:txBody>
        </p:sp>
        <p:pic>
          <p:nvPicPr>
            <p:cNvPr id="1064971" name="Picture 11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15" y="2067"/>
              <a:ext cx="3349" cy="46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  <p:pic>
          <p:nvPicPr>
            <p:cNvPr id="1064973" name="Picture 1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55" y="2626"/>
              <a:ext cx="904" cy="1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  <p:pic>
          <p:nvPicPr>
            <p:cNvPr id="1064975" name="Picture 15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46" y="2942"/>
              <a:ext cx="107" cy="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" descr="velmode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1212850"/>
            <a:ext cx="2568575" cy="2111375"/>
          </a:xfrm>
          <a:prstGeom prst="rect">
            <a:avLst/>
          </a:prstGeom>
          <a:noFill/>
        </p:spPr>
      </p:pic>
      <p:pic>
        <p:nvPicPr>
          <p:cNvPr id="8" name="Picture 4" descr="velmodel1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4010025"/>
            <a:ext cx="2568575" cy="1797050"/>
          </a:xfrm>
          <a:prstGeom prst="rect">
            <a:avLst/>
          </a:prstGeom>
          <a:noFill/>
        </p:spPr>
      </p:pic>
      <p:pic>
        <p:nvPicPr>
          <p:cNvPr id="9" name="Picture 5" descr="velmode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9763" y="1212850"/>
            <a:ext cx="2568575" cy="2000250"/>
          </a:xfrm>
          <a:prstGeom prst="rect">
            <a:avLst/>
          </a:prstGeom>
          <a:noFill/>
        </p:spPr>
      </p:pic>
      <p:pic>
        <p:nvPicPr>
          <p:cNvPr id="10" name="Picture 6" descr="velmodel2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3150" y="4010025"/>
            <a:ext cx="2568575" cy="1917700"/>
          </a:xfrm>
          <a:prstGeom prst="rect">
            <a:avLst/>
          </a:prstGeom>
          <a:noFill/>
        </p:spPr>
      </p:pic>
      <p:pic>
        <p:nvPicPr>
          <p:cNvPr id="11" name="Picture 7" descr="velmodel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3150" y="1212850"/>
            <a:ext cx="2568575" cy="2135188"/>
          </a:xfrm>
          <a:prstGeom prst="rect">
            <a:avLst/>
          </a:prstGeom>
          <a:noFill/>
        </p:spPr>
      </p:pic>
      <p:pic>
        <p:nvPicPr>
          <p:cNvPr id="12" name="Picture 8" descr="velmodel3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79763" y="4010025"/>
            <a:ext cx="2568575" cy="1773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Odometry</a:t>
            </a:r>
            <a:r>
              <a:rPr lang="en-US" dirty="0" smtClean="0"/>
              <a:t>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many robots make use of </a:t>
            </a:r>
            <a:r>
              <a:rPr lang="en-US" dirty="0" err="1" smtClean="0"/>
              <a:t>odometry</a:t>
            </a:r>
            <a:r>
              <a:rPr lang="en-US" dirty="0" smtClean="0"/>
              <a:t> rather than velocity</a:t>
            </a:r>
          </a:p>
          <a:p>
            <a:r>
              <a:rPr lang="en-US" dirty="0" err="1" smtClean="0"/>
              <a:t>odometry</a:t>
            </a:r>
            <a:r>
              <a:rPr lang="en-US" dirty="0" smtClean="0"/>
              <a:t> uses a sensor or sensors to measure motion to estimate changes in position over time</a:t>
            </a:r>
          </a:p>
          <a:p>
            <a:r>
              <a:rPr lang="en-US" dirty="0" smtClean="0"/>
              <a:t>typically more accurate than velocity motion model, but measurements are available only after the motion has been completed</a:t>
            </a:r>
          </a:p>
          <a:p>
            <a:r>
              <a:rPr lang="en-US" dirty="0" smtClean="0"/>
              <a:t>technically a measurement rather than a control</a:t>
            </a:r>
          </a:p>
          <a:p>
            <a:pPr lvl="1"/>
            <a:r>
              <a:rPr lang="en-US" dirty="0" smtClean="0"/>
              <a:t>but usually treated as control to simplify the modeling</a:t>
            </a:r>
          </a:p>
          <a:p>
            <a:r>
              <a:rPr lang="en-US" dirty="0" err="1" smtClean="0"/>
              <a:t>odometry</a:t>
            </a:r>
            <a:r>
              <a:rPr lang="en-US" dirty="0" smtClean="0"/>
              <a:t> allows a robot to estimate its pose</a:t>
            </a:r>
          </a:p>
          <a:p>
            <a:pPr lvl="1"/>
            <a:r>
              <a:rPr lang="en-US" dirty="0" smtClean="0"/>
              <a:t>but no fixed mapping from odometer coordinates and world coordinates</a:t>
            </a:r>
          </a:p>
          <a:p>
            <a:r>
              <a:rPr lang="en-US" dirty="0" smtClean="0"/>
              <a:t>in wheeled robots the sensor is often a rotary encoder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242A-59DD-4224-92A7-4DFF2E990945}" type="slidenum">
              <a:rPr lang="en-US"/>
              <a:pPr/>
              <a:t>15</a:t>
            </a:fld>
            <a:endParaRPr lang="en-US"/>
          </a:p>
        </p:txBody>
      </p:sp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14325"/>
            <a:ext cx="8424863" cy="641350"/>
          </a:xfrm>
        </p:spPr>
        <p:txBody>
          <a:bodyPr/>
          <a:lstStyle/>
          <a:p>
            <a:r>
              <a:rPr lang="en-US"/>
              <a:t>Example Wheel Encoders</a:t>
            </a:r>
            <a:endParaRPr lang="de-DE"/>
          </a:p>
        </p:txBody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1087438"/>
            <a:ext cx="3467100" cy="44942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000"/>
              <a:t>These modules require +5V and GND to power them, and provide a 0 to 5V output. They provide +5V output when they "see" white, and a 0V output when they "see" black. </a:t>
            </a:r>
          </a:p>
        </p:txBody>
      </p:sp>
      <p:pic>
        <p:nvPicPr>
          <p:cNvPr id="1084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8100" y="1338263"/>
            <a:ext cx="5133975" cy="1595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10844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3943350"/>
            <a:ext cx="4656138" cy="191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084422" name="Rectangle 6"/>
          <p:cNvSpPr>
            <a:spLocks noChangeArrowheads="1"/>
          </p:cNvSpPr>
          <p:nvPr/>
        </p:nvSpPr>
        <p:spPr bwMode="auto">
          <a:xfrm>
            <a:off x="5068888" y="3803650"/>
            <a:ext cx="3732212" cy="2530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2000"/>
              <a:t>These disks are manufactured out of high quality laminated color plastic to offer a very crisp black to white transition. This enables a wheel encoder sensor to easily see the transitions. </a:t>
            </a:r>
          </a:p>
        </p:txBody>
      </p:sp>
      <p:sp>
        <p:nvSpPr>
          <p:cNvPr id="1084423" name="Text Box 7"/>
          <p:cNvSpPr txBox="1">
            <a:spLocks noChangeArrowheads="1"/>
          </p:cNvSpPr>
          <p:nvPr/>
        </p:nvSpPr>
        <p:spPr bwMode="auto">
          <a:xfrm>
            <a:off x="2309813" y="6383338"/>
            <a:ext cx="4259262" cy="3127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Source: </a:t>
            </a:r>
            <a:r>
              <a:rPr lang="de-DE" sz="1600"/>
              <a:t>http://www.active-robots.com/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Odometry Model</a:t>
            </a:r>
          </a:p>
        </p:txBody>
      </p:sp>
      <p:sp>
        <p:nvSpPr>
          <p:cNvPr id="1036317" name="Text Box 29"/>
          <p:cNvSpPr txBox="1">
            <a:spLocks noChangeArrowheads="1"/>
          </p:cNvSpPr>
          <p:nvPr/>
        </p:nvSpPr>
        <p:spPr bwMode="auto">
          <a:xfrm>
            <a:off x="466725" y="1260475"/>
            <a:ext cx="749935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2400" dirty="0"/>
              <a:t> Robot moves from      </a:t>
            </a:r>
            <a:r>
              <a:rPr lang="en-US" sz="2400" dirty="0" smtClean="0"/>
              <a:t>               </a:t>
            </a:r>
            <a:r>
              <a:rPr lang="en-US" sz="2400" dirty="0"/>
              <a:t>to </a:t>
            </a:r>
            <a:r>
              <a:rPr lang="en-US" sz="2400" dirty="0" smtClean="0"/>
              <a:t>                </a:t>
            </a:r>
            <a:r>
              <a:rPr lang="en-US" sz="2400" dirty="0"/>
              <a:t>. </a:t>
            </a:r>
          </a:p>
        </p:txBody>
      </p:sp>
      <p:graphicFrame>
        <p:nvGraphicFramePr>
          <p:cNvPr id="1036318" name="Object 30"/>
          <p:cNvGraphicFramePr>
            <a:graphicFrameLocks noChangeAspect="1"/>
          </p:cNvGraphicFramePr>
          <p:nvPr/>
        </p:nvGraphicFramePr>
        <p:xfrm>
          <a:off x="3748088" y="1241425"/>
          <a:ext cx="10636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8" name="Equation" r:id="rId3" imgW="545760" imgH="279360" progId="Equation.3">
                  <p:embed/>
                </p:oleObj>
              </mc:Choice>
              <mc:Fallback>
                <p:oleObj name="Equation" r:id="rId3" imgW="54576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088" y="1241425"/>
                        <a:ext cx="106362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319" name="Object 31"/>
          <p:cNvGraphicFramePr>
            <a:graphicFrameLocks noChangeAspect="1"/>
          </p:cNvGraphicFramePr>
          <p:nvPr/>
        </p:nvGraphicFramePr>
        <p:xfrm>
          <a:off x="5211763" y="1241425"/>
          <a:ext cx="12620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9" name="Equation" r:id="rId5" imgW="647640" imgH="279360" progId="Equation.3">
                  <p:embed/>
                </p:oleObj>
              </mc:Choice>
              <mc:Fallback>
                <p:oleObj name="Equation" r:id="rId5" imgW="647640" imgH="279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63" y="1241425"/>
                        <a:ext cx="1262062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301" name="Oval 13"/>
          <p:cNvSpPr>
            <a:spLocks noChangeArrowheads="1"/>
          </p:cNvSpPr>
          <p:nvPr/>
        </p:nvSpPr>
        <p:spPr bwMode="auto">
          <a:xfrm>
            <a:off x="1612900" y="34544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6304" name="Line 16"/>
          <p:cNvSpPr>
            <a:spLocks noChangeShapeType="1"/>
          </p:cNvSpPr>
          <p:nvPr/>
        </p:nvSpPr>
        <p:spPr bwMode="auto">
          <a:xfrm>
            <a:off x="2171700" y="3975100"/>
            <a:ext cx="508000" cy="1397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6305" name="Oval 17"/>
          <p:cNvSpPr>
            <a:spLocks noChangeArrowheads="1"/>
          </p:cNvSpPr>
          <p:nvPr/>
        </p:nvSpPr>
        <p:spPr bwMode="auto">
          <a:xfrm>
            <a:off x="6235700" y="26670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6306" name="Line 18"/>
          <p:cNvSpPr>
            <a:spLocks noChangeShapeType="1"/>
          </p:cNvSpPr>
          <p:nvPr/>
        </p:nvSpPr>
        <p:spPr bwMode="auto">
          <a:xfrm flipV="1">
            <a:off x="6794500" y="2806700"/>
            <a:ext cx="342900" cy="3810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3632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432340"/>
              </p:ext>
            </p:extLst>
          </p:nvPr>
        </p:nvGraphicFramePr>
        <p:xfrm>
          <a:off x="1703388" y="3654425"/>
          <a:ext cx="6445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90" name="Equation" r:id="rId7" imgW="545760" imgH="279360" progId="Equation.3">
                  <p:embed/>
                </p:oleObj>
              </mc:Choice>
              <mc:Fallback>
                <p:oleObj name="Equation" r:id="rId7" imgW="545760" imgH="2793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3654425"/>
                        <a:ext cx="644525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327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965135"/>
              </p:ext>
            </p:extLst>
          </p:nvPr>
        </p:nvGraphicFramePr>
        <p:xfrm>
          <a:off x="6430963" y="3248025"/>
          <a:ext cx="78898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91" name="Equation" r:id="rId9" imgW="647640" imgH="279360" progId="Equation.3">
                  <p:embed/>
                </p:oleObj>
              </mc:Choice>
              <mc:Fallback>
                <p:oleObj name="Equation" r:id="rId9" imgW="647640" imgH="2793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0963" y="3248025"/>
                        <a:ext cx="788988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276600" y="838200"/>
            <a:ext cx="352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 indicates odometer coordinates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Odometry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36317" name="Text Box 29"/>
              <p:cNvSpPr txBox="1">
                <a:spLocks noChangeArrowheads="1"/>
              </p:cNvSpPr>
              <p:nvPr/>
            </p:nvSpPr>
            <p:spPr bwMode="auto">
              <a:xfrm>
                <a:off x="466725" y="1260475"/>
                <a:ext cx="7499350" cy="83099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buFontTx/>
                  <a:buChar char="•"/>
                </a:pPr>
                <a:r>
                  <a:rPr lang="en-US" sz="2400" dirty="0"/>
                  <a:t> Robot moves from      </a:t>
                </a:r>
                <a:r>
                  <a:rPr lang="en-US" sz="2400" dirty="0" smtClean="0"/>
                  <a:t>               </a:t>
                </a:r>
                <a:r>
                  <a:rPr lang="en-US" sz="2400" dirty="0"/>
                  <a:t>to </a:t>
                </a:r>
                <a:r>
                  <a:rPr lang="en-US" sz="2400" dirty="0" smtClean="0"/>
                  <a:t>                </a:t>
                </a:r>
                <a:r>
                  <a:rPr lang="en-US" sz="2400" dirty="0" smtClean="0"/>
                  <a:t>.</a:t>
                </a:r>
              </a:p>
              <a:p>
                <a:r>
                  <a:rPr lang="en-US" sz="2400" dirty="0" smtClean="0"/>
                  <a:t>Step 1: rotate in place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𝑟𝑜𝑡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1036317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725" y="1260475"/>
                <a:ext cx="749935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301" t="-5882" b="-16176"/>
                </a:stretch>
              </a:blip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36318" name="Object 30"/>
          <p:cNvGraphicFramePr>
            <a:graphicFrameLocks noChangeAspect="1"/>
          </p:cNvGraphicFramePr>
          <p:nvPr/>
        </p:nvGraphicFramePr>
        <p:xfrm>
          <a:off x="3748088" y="1241425"/>
          <a:ext cx="10636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39" name="Equation" r:id="rId4" imgW="545760" imgH="279360" progId="Equation.3">
                  <p:embed/>
                </p:oleObj>
              </mc:Choice>
              <mc:Fallback>
                <p:oleObj name="Equation" r:id="rId4" imgW="545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088" y="1241425"/>
                        <a:ext cx="106362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319" name="Object 31"/>
          <p:cNvGraphicFramePr>
            <a:graphicFrameLocks noChangeAspect="1"/>
          </p:cNvGraphicFramePr>
          <p:nvPr/>
        </p:nvGraphicFramePr>
        <p:xfrm>
          <a:off x="5211763" y="1241425"/>
          <a:ext cx="12620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0" name="Equation" r:id="rId6" imgW="647640" imgH="279360" progId="Equation.3">
                  <p:embed/>
                </p:oleObj>
              </mc:Choice>
              <mc:Fallback>
                <p:oleObj name="Equation" r:id="rId6" imgW="6476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63" y="1241425"/>
                        <a:ext cx="1262062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308" name="Line 20"/>
          <p:cNvSpPr>
            <a:spLocks noChangeShapeType="1"/>
          </p:cNvSpPr>
          <p:nvPr/>
        </p:nvSpPr>
        <p:spPr bwMode="auto">
          <a:xfrm>
            <a:off x="2197100" y="4013200"/>
            <a:ext cx="14732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6301" name="Oval 13"/>
          <p:cNvSpPr>
            <a:spLocks noChangeArrowheads="1"/>
          </p:cNvSpPr>
          <p:nvPr/>
        </p:nvSpPr>
        <p:spPr bwMode="auto">
          <a:xfrm>
            <a:off x="1600200" y="34671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6304" name="Line 16"/>
          <p:cNvSpPr>
            <a:spLocks noChangeShapeType="1"/>
          </p:cNvSpPr>
          <p:nvPr/>
        </p:nvSpPr>
        <p:spPr bwMode="auto">
          <a:xfrm>
            <a:off x="2159000" y="3987800"/>
            <a:ext cx="508000" cy="1397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6305" name="Oval 17"/>
          <p:cNvSpPr>
            <a:spLocks noChangeArrowheads="1"/>
          </p:cNvSpPr>
          <p:nvPr/>
        </p:nvSpPr>
        <p:spPr bwMode="auto">
          <a:xfrm>
            <a:off x="6223000" y="26797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6306" name="Line 18"/>
          <p:cNvSpPr>
            <a:spLocks noChangeShapeType="1"/>
          </p:cNvSpPr>
          <p:nvPr/>
        </p:nvSpPr>
        <p:spPr bwMode="auto">
          <a:xfrm flipV="1">
            <a:off x="6781800" y="2819400"/>
            <a:ext cx="342900" cy="3810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6307" name="Line 19"/>
          <p:cNvSpPr>
            <a:spLocks noChangeShapeType="1"/>
          </p:cNvSpPr>
          <p:nvPr/>
        </p:nvSpPr>
        <p:spPr bwMode="auto">
          <a:xfrm flipV="1">
            <a:off x="2184400" y="3752850"/>
            <a:ext cx="1485900" cy="234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aphicFrame>
        <p:nvGraphicFramePr>
          <p:cNvPr id="1036311" name="Object 23"/>
          <p:cNvGraphicFramePr>
            <a:graphicFrameLocks noChangeAspect="1"/>
          </p:cNvGraphicFramePr>
          <p:nvPr/>
        </p:nvGraphicFramePr>
        <p:xfrm>
          <a:off x="2959100" y="3752850"/>
          <a:ext cx="6604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1" name="Equation" r:id="rId8" imgW="279360" imgH="228600" progId="Equation.3">
                  <p:embed/>
                </p:oleObj>
              </mc:Choice>
              <mc:Fallback>
                <p:oleObj name="Equation" r:id="rId8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3752850"/>
                        <a:ext cx="6604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326" name="Object 38"/>
          <p:cNvGraphicFramePr>
            <a:graphicFrameLocks noChangeAspect="1"/>
          </p:cNvGraphicFramePr>
          <p:nvPr/>
        </p:nvGraphicFramePr>
        <p:xfrm>
          <a:off x="1690688" y="3667125"/>
          <a:ext cx="6445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2" name="Equation" r:id="rId10" imgW="545760" imgH="279360" progId="Equation.3">
                  <p:embed/>
                </p:oleObj>
              </mc:Choice>
              <mc:Fallback>
                <p:oleObj name="Equation" r:id="rId10" imgW="545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3667125"/>
                        <a:ext cx="644525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327" name="Object 39"/>
          <p:cNvGraphicFramePr>
            <a:graphicFrameLocks noChangeAspect="1"/>
          </p:cNvGraphicFramePr>
          <p:nvPr/>
        </p:nvGraphicFramePr>
        <p:xfrm>
          <a:off x="6418263" y="3260725"/>
          <a:ext cx="78898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3" name="Equation" r:id="rId12" imgW="647640" imgH="279360" progId="Equation.3">
                  <p:embed/>
                </p:oleObj>
              </mc:Choice>
              <mc:Fallback>
                <p:oleObj name="Equation" r:id="rId12" imgW="6476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8263" y="3260725"/>
                        <a:ext cx="788988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276600" y="838200"/>
            <a:ext cx="352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 indicates odometer coordinates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6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Odometry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36317" name="Text Box 29"/>
              <p:cNvSpPr txBox="1">
                <a:spLocks noChangeArrowheads="1"/>
              </p:cNvSpPr>
              <p:nvPr/>
            </p:nvSpPr>
            <p:spPr bwMode="auto">
              <a:xfrm>
                <a:off x="466725" y="1260475"/>
                <a:ext cx="7499350" cy="120032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buFontTx/>
                  <a:buChar char="•"/>
                </a:pPr>
                <a:r>
                  <a:rPr lang="en-US" sz="2400" dirty="0" smtClean="0"/>
                  <a:t> Robot moves from      </a:t>
                </a:r>
                <a:r>
                  <a:rPr lang="en-US" sz="2400" dirty="0" smtClean="0"/>
                  <a:t>               </a:t>
                </a:r>
                <a:r>
                  <a:rPr lang="en-US" sz="2400" dirty="0"/>
                  <a:t>to </a:t>
                </a:r>
                <a:r>
                  <a:rPr lang="en-US" sz="2400" dirty="0" smtClean="0"/>
                  <a:t>                </a:t>
                </a:r>
                <a:r>
                  <a:rPr lang="en-US" sz="2400" dirty="0"/>
                  <a:t>. </a:t>
                </a:r>
                <a:endParaRPr lang="en-US" sz="2400" dirty="0" smtClean="0"/>
              </a:p>
              <a:p>
                <a:r>
                  <a:rPr lang="en-US" sz="2400" dirty="0"/>
                  <a:t>Step 1: rotate in </a:t>
                </a:r>
                <a:r>
                  <a:rPr lang="en-US" sz="2400" dirty="0" smtClean="0"/>
                  <a:t>place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𝑟𝑜𝑡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  <a:p>
                <a:pPr algn="l"/>
                <a:r>
                  <a:rPr lang="en-US" sz="2400" dirty="0" smtClean="0"/>
                  <a:t>Ste</a:t>
                </a:r>
                <a:r>
                  <a:rPr lang="en-US" sz="2400" dirty="0" smtClean="0"/>
                  <a:t>p 2: move to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036317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725" y="1260475"/>
                <a:ext cx="7499350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1301" t="-4061" b="-10660"/>
                </a:stretch>
              </a:blip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36318" name="Object 30"/>
          <p:cNvGraphicFramePr>
            <a:graphicFrameLocks noChangeAspect="1"/>
          </p:cNvGraphicFramePr>
          <p:nvPr/>
        </p:nvGraphicFramePr>
        <p:xfrm>
          <a:off x="3748088" y="1241425"/>
          <a:ext cx="10636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5" name="Equation" r:id="rId4" imgW="545760" imgH="279360" progId="Equation.3">
                  <p:embed/>
                </p:oleObj>
              </mc:Choice>
              <mc:Fallback>
                <p:oleObj name="Equation" r:id="rId4" imgW="545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088" y="1241425"/>
                        <a:ext cx="106362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319" name="Object 31"/>
          <p:cNvGraphicFramePr>
            <a:graphicFrameLocks noChangeAspect="1"/>
          </p:cNvGraphicFramePr>
          <p:nvPr/>
        </p:nvGraphicFramePr>
        <p:xfrm>
          <a:off x="5211763" y="1241425"/>
          <a:ext cx="12620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6" name="Equation" r:id="rId6" imgW="647640" imgH="279360" progId="Equation.3">
                  <p:embed/>
                </p:oleObj>
              </mc:Choice>
              <mc:Fallback>
                <p:oleObj name="Equation" r:id="rId6" imgW="6476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63" y="1241425"/>
                        <a:ext cx="1262062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308" name="Line 20"/>
          <p:cNvSpPr>
            <a:spLocks noChangeShapeType="1"/>
          </p:cNvSpPr>
          <p:nvPr/>
        </p:nvSpPr>
        <p:spPr bwMode="auto">
          <a:xfrm>
            <a:off x="2197100" y="4013200"/>
            <a:ext cx="14732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6301" name="Oval 13"/>
          <p:cNvSpPr>
            <a:spLocks noChangeArrowheads="1"/>
          </p:cNvSpPr>
          <p:nvPr/>
        </p:nvSpPr>
        <p:spPr bwMode="auto">
          <a:xfrm>
            <a:off x="1600200" y="34671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6304" name="Line 16"/>
          <p:cNvSpPr>
            <a:spLocks noChangeShapeType="1"/>
          </p:cNvSpPr>
          <p:nvPr/>
        </p:nvSpPr>
        <p:spPr bwMode="auto">
          <a:xfrm>
            <a:off x="2159000" y="3987800"/>
            <a:ext cx="508000" cy="1397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6305" name="Oval 17"/>
          <p:cNvSpPr>
            <a:spLocks noChangeArrowheads="1"/>
          </p:cNvSpPr>
          <p:nvPr/>
        </p:nvSpPr>
        <p:spPr bwMode="auto">
          <a:xfrm>
            <a:off x="6223000" y="26797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6306" name="Line 18"/>
          <p:cNvSpPr>
            <a:spLocks noChangeShapeType="1"/>
          </p:cNvSpPr>
          <p:nvPr/>
        </p:nvSpPr>
        <p:spPr bwMode="auto">
          <a:xfrm flipV="1">
            <a:off x="6781800" y="2819400"/>
            <a:ext cx="342900" cy="3810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6307" name="Line 19"/>
          <p:cNvSpPr>
            <a:spLocks noChangeShapeType="1"/>
          </p:cNvSpPr>
          <p:nvPr/>
        </p:nvSpPr>
        <p:spPr bwMode="auto">
          <a:xfrm flipV="1">
            <a:off x="2184400" y="3225800"/>
            <a:ext cx="45974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aphicFrame>
        <p:nvGraphicFramePr>
          <p:cNvPr id="1036310" name="Object 22"/>
          <p:cNvGraphicFramePr>
            <a:graphicFrameLocks noChangeAspect="1"/>
          </p:cNvGraphicFramePr>
          <p:nvPr/>
        </p:nvGraphicFramePr>
        <p:xfrm>
          <a:off x="4565650" y="3498850"/>
          <a:ext cx="7508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7" name="Equation" r:id="rId8" imgW="317160" imgH="228600" progId="Equation.3">
                  <p:embed/>
                </p:oleObj>
              </mc:Choice>
              <mc:Fallback>
                <p:oleObj name="Equation" r:id="rId8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3498850"/>
                        <a:ext cx="750888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311" name="Object 23"/>
          <p:cNvGraphicFramePr>
            <a:graphicFrameLocks noChangeAspect="1"/>
          </p:cNvGraphicFramePr>
          <p:nvPr/>
        </p:nvGraphicFramePr>
        <p:xfrm>
          <a:off x="2959100" y="3752850"/>
          <a:ext cx="6604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8" name="Equation" r:id="rId10" imgW="279360" imgH="228600" progId="Equation.3">
                  <p:embed/>
                </p:oleObj>
              </mc:Choice>
              <mc:Fallback>
                <p:oleObj name="Equation" r:id="rId10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3752850"/>
                        <a:ext cx="6604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326" name="Object 38"/>
          <p:cNvGraphicFramePr>
            <a:graphicFrameLocks noChangeAspect="1"/>
          </p:cNvGraphicFramePr>
          <p:nvPr/>
        </p:nvGraphicFramePr>
        <p:xfrm>
          <a:off x="1690688" y="3667125"/>
          <a:ext cx="6445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9" name="Equation" r:id="rId12" imgW="545760" imgH="279360" progId="Equation.3">
                  <p:embed/>
                </p:oleObj>
              </mc:Choice>
              <mc:Fallback>
                <p:oleObj name="Equation" r:id="rId12" imgW="545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3667125"/>
                        <a:ext cx="644525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327" name="Object 39"/>
          <p:cNvGraphicFramePr>
            <a:graphicFrameLocks noChangeAspect="1"/>
          </p:cNvGraphicFramePr>
          <p:nvPr/>
        </p:nvGraphicFramePr>
        <p:xfrm>
          <a:off x="6418263" y="3260725"/>
          <a:ext cx="78898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0" name="Equation" r:id="rId14" imgW="647640" imgH="279360" progId="Equation.3">
                  <p:embed/>
                </p:oleObj>
              </mc:Choice>
              <mc:Fallback>
                <p:oleObj name="Equation" r:id="rId14" imgW="6476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8263" y="3260725"/>
                        <a:ext cx="788988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276600" y="838200"/>
            <a:ext cx="352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 indicates odometer coordinates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55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Odometry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36317" name="Text Box 29"/>
              <p:cNvSpPr txBox="1">
                <a:spLocks noChangeArrowheads="1"/>
              </p:cNvSpPr>
              <p:nvPr/>
            </p:nvSpPr>
            <p:spPr bwMode="auto">
              <a:xfrm>
                <a:off x="466725" y="1260475"/>
                <a:ext cx="7499350" cy="156966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buFontTx/>
                  <a:buChar char="•"/>
                </a:pPr>
                <a:r>
                  <a:rPr lang="en-US" sz="2400" dirty="0" smtClean="0"/>
                  <a:t> Robot moves from      </a:t>
                </a:r>
                <a:r>
                  <a:rPr lang="en-US" sz="2400" dirty="0" smtClean="0"/>
                  <a:t>               </a:t>
                </a:r>
                <a:r>
                  <a:rPr lang="en-US" sz="2400" dirty="0"/>
                  <a:t>to </a:t>
                </a:r>
                <a:r>
                  <a:rPr lang="en-US" sz="2400" dirty="0" smtClean="0"/>
                  <a:t>                </a:t>
                </a:r>
                <a:r>
                  <a:rPr lang="en-US" sz="2400" dirty="0"/>
                  <a:t>. </a:t>
                </a:r>
                <a:endParaRPr lang="en-US" sz="2400" dirty="0" smtClean="0"/>
              </a:p>
              <a:p>
                <a:r>
                  <a:rPr lang="en-US" sz="2400" dirty="0"/>
                  <a:t>Step 1: rotate in </a:t>
                </a:r>
                <a:r>
                  <a:rPr lang="en-US" sz="2400" dirty="0" smtClean="0"/>
                  <a:t>place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𝑟𝑜𝑡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algn="l"/>
                <a:r>
                  <a:rPr lang="en-US" sz="2400" dirty="0" smtClean="0"/>
                  <a:t>Ste</a:t>
                </a:r>
                <a:r>
                  <a:rPr lang="en-US" sz="2400" dirty="0" smtClean="0"/>
                  <a:t>p 2: move to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Step 3: rotate in 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𝑟𝑜𝑡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036317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725" y="1260475"/>
                <a:ext cx="7499350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1301" t="-3113" b="-8171"/>
                </a:stretch>
              </a:blip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36318" name="Object 30"/>
          <p:cNvGraphicFramePr>
            <a:graphicFrameLocks noChangeAspect="1"/>
          </p:cNvGraphicFramePr>
          <p:nvPr/>
        </p:nvGraphicFramePr>
        <p:xfrm>
          <a:off x="3748088" y="1241425"/>
          <a:ext cx="10636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89" name="Equation" r:id="rId4" imgW="545760" imgH="279360" progId="Equation.3">
                  <p:embed/>
                </p:oleObj>
              </mc:Choice>
              <mc:Fallback>
                <p:oleObj name="Equation" r:id="rId4" imgW="545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088" y="1241425"/>
                        <a:ext cx="106362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319" name="Object 31"/>
          <p:cNvGraphicFramePr>
            <a:graphicFrameLocks noChangeAspect="1"/>
          </p:cNvGraphicFramePr>
          <p:nvPr/>
        </p:nvGraphicFramePr>
        <p:xfrm>
          <a:off x="5211763" y="1241425"/>
          <a:ext cx="12620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0" name="Equation" r:id="rId6" imgW="647640" imgH="279360" progId="Equation.3">
                  <p:embed/>
                </p:oleObj>
              </mc:Choice>
              <mc:Fallback>
                <p:oleObj name="Equation" r:id="rId6" imgW="6476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63" y="1241425"/>
                        <a:ext cx="1262062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309" name="Line 21"/>
          <p:cNvSpPr>
            <a:spLocks noChangeShapeType="1"/>
          </p:cNvSpPr>
          <p:nvPr/>
        </p:nvSpPr>
        <p:spPr bwMode="auto">
          <a:xfrm flipV="1">
            <a:off x="6807200" y="2209800"/>
            <a:ext cx="850900" cy="977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6308" name="Line 20"/>
          <p:cNvSpPr>
            <a:spLocks noChangeShapeType="1"/>
          </p:cNvSpPr>
          <p:nvPr/>
        </p:nvSpPr>
        <p:spPr bwMode="auto">
          <a:xfrm>
            <a:off x="2197100" y="4013200"/>
            <a:ext cx="14732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6301" name="Oval 13"/>
          <p:cNvSpPr>
            <a:spLocks noChangeArrowheads="1"/>
          </p:cNvSpPr>
          <p:nvPr/>
        </p:nvSpPr>
        <p:spPr bwMode="auto">
          <a:xfrm>
            <a:off x="1600200" y="34671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6304" name="Line 16"/>
          <p:cNvSpPr>
            <a:spLocks noChangeShapeType="1"/>
          </p:cNvSpPr>
          <p:nvPr/>
        </p:nvSpPr>
        <p:spPr bwMode="auto">
          <a:xfrm>
            <a:off x="2159000" y="3987800"/>
            <a:ext cx="508000" cy="1397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6305" name="Oval 17"/>
          <p:cNvSpPr>
            <a:spLocks noChangeArrowheads="1"/>
          </p:cNvSpPr>
          <p:nvPr/>
        </p:nvSpPr>
        <p:spPr bwMode="auto">
          <a:xfrm>
            <a:off x="6223000" y="2679700"/>
            <a:ext cx="1079500" cy="10414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6306" name="Line 18"/>
          <p:cNvSpPr>
            <a:spLocks noChangeShapeType="1"/>
          </p:cNvSpPr>
          <p:nvPr/>
        </p:nvSpPr>
        <p:spPr bwMode="auto">
          <a:xfrm flipV="1">
            <a:off x="6781800" y="2819400"/>
            <a:ext cx="342900" cy="3810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6307" name="Line 19"/>
          <p:cNvSpPr>
            <a:spLocks noChangeShapeType="1"/>
          </p:cNvSpPr>
          <p:nvPr/>
        </p:nvSpPr>
        <p:spPr bwMode="auto">
          <a:xfrm flipV="1">
            <a:off x="2184400" y="2946400"/>
            <a:ext cx="6134100" cy="104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36310" name="Object 22"/>
          <p:cNvGraphicFramePr>
            <a:graphicFrameLocks noChangeAspect="1"/>
          </p:cNvGraphicFramePr>
          <p:nvPr/>
        </p:nvGraphicFramePr>
        <p:xfrm>
          <a:off x="4565650" y="3498850"/>
          <a:ext cx="7508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1" name="Equation" r:id="rId8" imgW="317160" imgH="228600" progId="Equation.3">
                  <p:embed/>
                </p:oleObj>
              </mc:Choice>
              <mc:Fallback>
                <p:oleObj name="Equation" r:id="rId8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3498850"/>
                        <a:ext cx="750888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311" name="Object 23"/>
          <p:cNvGraphicFramePr>
            <a:graphicFrameLocks noChangeAspect="1"/>
          </p:cNvGraphicFramePr>
          <p:nvPr/>
        </p:nvGraphicFramePr>
        <p:xfrm>
          <a:off x="2959100" y="3752850"/>
          <a:ext cx="6604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2" name="Equation" r:id="rId10" imgW="279360" imgH="228600" progId="Equation.3">
                  <p:embed/>
                </p:oleObj>
              </mc:Choice>
              <mc:Fallback>
                <p:oleObj name="Equation" r:id="rId10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3752850"/>
                        <a:ext cx="6604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312" name="Object 24"/>
          <p:cNvGraphicFramePr>
            <a:graphicFrameLocks noChangeAspect="1"/>
          </p:cNvGraphicFramePr>
          <p:nvPr/>
        </p:nvGraphicFramePr>
        <p:xfrm>
          <a:off x="7351713" y="2495550"/>
          <a:ext cx="6905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3" name="Equation" r:id="rId12" imgW="291960" imgH="228600" progId="Equation.3">
                  <p:embed/>
                </p:oleObj>
              </mc:Choice>
              <mc:Fallback>
                <p:oleObj name="Equation" r:id="rId12" imgW="291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1713" y="2495550"/>
                        <a:ext cx="690563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326" name="Object 38"/>
          <p:cNvGraphicFramePr>
            <a:graphicFrameLocks noChangeAspect="1"/>
          </p:cNvGraphicFramePr>
          <p:nvPr/>
        </p:nvGraphicFramePr>
        <p:xfrm>
          <a:off x="1690688" y="3667125"/>
          <a:ext cx="6445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4" name="Equation" r:id="rId14" imgW="545760" imgH="279360" progId="Equation.3">
                  <p:embed/>
                </p:oleObj>
              </mc:Choice>
              <mc:Fallback>
                <p:oleObj name="Equation" r:id="rId14" imgW="545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3667125"/>
                        <a:ext cx="644525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327" name="Object 39"/>
          <p:cNvGraphicFramePr>
            <a:graphicFrameLocks noChangeAspect="1"/>
          </p:cNvGraphicFramePr>
          <p:nvPr/>
        </p:nvGraphicFramePr>
        <p:xfrm>
          <a:off x="6418263" y="3260725"/>
          <a:ext cx="78898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5" name="Equation" r:id="rId16" imgW="647640" imgH="279360" progId="Equation.3">
                  <p:embed/>
                </p:oleObj>
              </mc:Choice>
              <mc:Fallback>
                <p:oleObj name="Equation" r:id="rId16" imgW="6476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8263" y="3260725"/>
                        <a:ext cx="788988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276600" y="838200"/>
            <a:ext cx="352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 indicates odometer coordinates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96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Sampling from the Velocity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suppose that a robot has a map of its environment and it needs to find its pose in the environment</a:t>
            </a:r>
          </a:p>
          <a:p>
            <a:pPr lvl="1"/>
            <a:r>
              <a:rPr lang="en-US" dirty="0" smtClean="0"/>
              <a:t>this is the robot localization </a:t>
            </a:r>
            <a:r>
              <a:rPr lang="en-US" dirty="0" smtClean="0"/>
              <a:t>problem</a:t>
            </a:r>
            <a:endParaRPr lang="en-US" dirty="0" smtClean="0"/>
          </a:p>
          <a:p>
            <a:pPr lvl="1"/>
            <a:r>
              <a:rPr lang="en-US" dirty="0" smtClean="0"/>
              <a:t>several variants of the problem</a:t>
            </a:r>
          </a:p>
          <a:p>
            <a:pPr lvl="2"/>
            <a:r>
              <a:rPr lang="en-US" dirty="0" smtClean="0"/>
              <a:t>the robot knows where it is initially</a:t>
            </a:r>
          </a:p>
          <a:p>
            <a:pPr lvl="2"/>
            <a:r>
              <a:rPr lang="en-US" dirty="0" smtClean="0"/>
              <a:t>the robot does not know where it is initially</a:t>
            </a:r>
          </a:p>
          <a:p>
            <a:pPr lvl="2"/>
            <a:r>
              <a:rPr lang="en-US" dirty="0" smtClean="0"/>
              <a:t>kidnapped robot: at any time, the robot can be teleported to another location in the environment</a:t>
            </a:r>
          </a:p>
          <a:p>
            <a:r>
              <a:rPr lang="en-US" dirty="0" smtClean="0"/>
              <a:t>a popular solution to the localization problem is the particle </a:t>
            </a:r>
            <a:r>
              <a:rPr lang="en-US" dirty="0" smtClean="0"/>
              <a:t>filter</a:t>
            </a:r>
            <a:endParaRPr lang="en-US" dirty="0" smtClean="0"/>
          </a:p>
          <a:p>
            <a:pPr lvl="1"/>
            <a:r>
              <a:rPr lang="en-US" dirty="0" smtClean="0"/>
              <a:t>uses simulation to sample the state density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graphicFrame>
        <p:nvGraphicFramePr>
          <p:cNvPr id="150530" name="Object 2"/>
          <p:cNvGraphicFramePr>
            <a:graphicFrameLocks noChangeAspect="1"/>
          </p:cNvGraphicFramePr>
          <p:nvPr/>
        </p:nvGraphicFramePr>
        <p:xfrm>
          <a:off x="5943600" y="4808537"/>
          <a:ext cx="19653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2" name="Equation" r:id="rId3" imgW="850680" imgH="228600" progId="Equation.3">
                  <p:embed/>
                </p:oleObj>
              </mc:Choice>
              <mc:Fallback>
                <p:oleObj name="Equation" r:id="rId3" imgW="8506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808537"/>
                        <a:ext cx="196532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Odometry Model</a:t>
            </a:r>
          </a:p>
        </p:txBody>
      </p:sp>
      <p:sp>
        <p:nvSpPr>
          <p:cNvPr id="1036323" name="Rectangle 35"/>
          <p:cNvSpPr>
            <a:spLocks noChangeArrowheads="1"/>
          </p:cNvSpPr>
          <p:nvPr/>
        </p:nvSpPr>
        <p:spPr bwMode="auto">
          <a:xfrm>
            <a:off x="800100" y="2463800"/>
            <a:ext cx="4546600" cy="218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36314" name="Object 26"/>
          <p:cNvGraphicFramePr>
            <a:graphicFrameLocks noChangeAspect="1"/>
          </p:cNvGraphicFramePr>
          <p:nvPr/>
        </p:nvGraphicFramePr>
        <p:xfrm>
          <a:off x="1027113" y="2524125"/>
          <a:ext cx="39354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1" name="Equation" r:id="rId3" imgW="1663560" imgH="279360" progId="Equation.3">
                  <p:embed/>
                </p:oleObj>
              </mc:Choice>
              <mc:Fallback>
                <p:oleObj name="Equation" r:id="rId3" imgW="16635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2524125"/>
                        <a:ext cx="3935413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315" name="Object 27"/>
          <p:cNvGraphicFramePr>
            <a:graphicFrameLocks noChangeAspect="1"/>
          </p:cNvGraphicFramePr>
          <p:nvPr/>
        </p:nvGraphicFramePr>
        <p:xfrm>
          <a:off x="1027113" y="3228975"/>
          <a:ext cx="41449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2" name="Equation" r:id="rId5" imgW="1752480" imgH="241200" progId="Equation.3">
                  <p:embed/>
                </p:oleObj>
              </mc:Choice>
              <mc:Fallback>
                <p:oleObj name="Equation" r:id="rId5" imgW="1752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3228975"/>
                        <a:ext cx="4144963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316" name="Object 28"/>
          <p:cNvGraphicFramePr>
            <a:graphicFrameLocks noChangeAspect="1"/>
          </p:cNvGraphicFramePr>
          <p:nvPr/>
        </p:nvGraphicFramePr>
        <p:xfrm>
          <a:off x="1027113" y="3889375"/>
          <a:ext cx="27035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3" name="Equation" r:id="rId7" imgW="1143000" imgH="241200" progId="Equation.3">
                  <p:embed/>
                </p:oleObj>
              </mc:Choice>
              <mc:Fallback>
                <p:oleObj name="Equation" r:id="rId7" imgW="1143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3889375"/>
                        <a:ext cx="2703513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317" name="Text Box 29"/>
          <p:cNvSpPr txBox="1">
            <a:spLocks noChangeArrowheads="1"/>
          </p:cNvSpPr>
          <p:nvPr/>
        </p:nvSpPr>
        <p:spPr bwMode="auto">
          <a:xfrm>
            <a:off x="466725" y="1260475"/>
            <a:ext cx="7499350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2400" dirty="0"/>
              <a:t> Robot moves from      </a:t>
            </a:r>
            <a:r>
              <a:rPr lang="en-US" sz="2400" dirty="0" smtClean="0"/>
              <a:t>               </a:t>
            </a:r>
            <a:r>
              <a:rPr lang="en-US" sz="2400" dirty="0"/>
              <a:t>to </a:t>
            </a:r>
            <a:r>
              <a:rPr lang="en-US" sz="2400" dirty="0" smtClean="0"/>
              <a:t>                </a:t>
            </a:r>
            <a:r>
              <a:rPr lang="en-US" sz="2400" dirty="0"/>
              <a:t>. </a:t>
            </a:r>
          </a:p>
          <a:p>
            <a:pPr algn="l">
              <a:buFontTx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Odometry</a:t>
            </a:r>
            <a:r>
              <a:rPr lang="en-US" sz="2400" dirty="0"/>
              <a:t> information                           . </a:t>
            </a:r>
          </a:p>
        </p:txBody>
      </p:sp>
      <p:graphicFrame>
        <p:nvGraphicFramePr>
          <p:cNvPr id="1036318" name="Object 30"/>
          <p:cNvGraphicFramePr>
            <a:graphicFrameLocks noChangeAspect="1"/>
          </p:cNvGraphicFramePr>
          <p:nvPr/>
        </p:nvGraphicFramePr>
        <p:xfrm>
          <a:off x="3748088" y="1241425"/>
          <a:ext cx="10636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4" name="Equation" r:id="rId9" imgW="545760" imgH="279360" progId="Equation.3">
                  <p:embed/>
                </p:oleObj>
              </mc:Choice>
              <mc:Fallback>
                <p:oleObj name="Equation" r:id="rId9" imgW="545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088" y="1241425"/>
                        <a:ext cx="106362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319" name="Object 31"/>
          <p:cNvGraphicFramePr>
            <a:graphicFrameLocks noChangeAspect="1"/>
          </p:cNvGraphicFramePr>
          <p:nvPr/>
        </p:nvGraphicFramePr>
        <p:xfrm>
          <a:off x="5211763" y="1241425"/>
          <a:ext cx="12620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5" name="Equation" r:id="rId11" imgW="647640" imgH="279360" progId="Equation.3">
                  <p:embed/>
                </p:oleObj>
              </mc:Choice>
              <mc:Fallback>
                <p:oleObj name="Equation" r:id="rId11" imgW="6476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63" y="1241425"/>
                        <a:ext cx="1262062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320" name="Object 32"/>
          <p:cNvGraphicFramePr>
            <a:graphicFrameLocks noChangeAspect="1"/>
          </p:cNvGraphicFramePr>
          <p:nvPr/>
        </p:nvGraphicFramePr>
        <p:xfrm>
          <a:off x="4316413" y="1714500"/>
          <a:ext cx="28590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6" name="Equation" r:id="rId13" imgW="1269720" imgH="253800" progId="Equation.3">
                  <p:embed/>
                </p:oleObj>
              </mc:Choice>
              <mc:Fallback>
                <p:oleObj name="Equation" r:id="rId13" imgW="12697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13" y="1714500"/>
                        <a:ext cx="2859087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2108200" y="3683000"/>
            <a:ext cx="6718300" cy="2298700"/>
            <a:chOff x="1328" y="2320"/>
            <a:chExt cx="4232" cy="1448"/>
          </a:xfrm>
        </p:grpSpPr>
        <p:grpSp>
          <p:nvGrpSpPr>
            <p:cNvPr id="4" name="Group 37"/>
            <p:cNvGrpSpPr>
              <a:grpSpLocks/>
            </p:cNvGrpSpPr>
            <p:nvPr/>
          </p:nvGrpSpPr>
          <p:grpSpPr bwMode="auto">
            <a:xfrm>
              <a:off x="1328" y="2320"/>
              <a:ext cx="4232" cy="1448"/>
              <a:chOff x="1328" y="2320"/>
              <a:chExt cx="4232" cy="1448"/>
            </a:xfrm>
          </p:grpSpPr>
          <p:sp>
            <p:nvSpPr>
              <p:cNvPr id="1036309" name="Line 21"/>
              <p:cNvSpPr>
                <a:spLocks noChangeShapeType="1"/>
              </p:cNvSpPr>
              <p:nvPr/>
            </p:nvSpPr>
            <p:spPr bwMode="auto">
              <a:xfrm flipV="1">
                <a:off x="4608" y="2320"/>
                <a:ext cx="536" cy="6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6308" name="Line 20"/>
              <p:cNvSpPr>
                <a:spLocks noChangeShapeType="1"/>
              </p:cNvSpPr>
              <p:nvPr/>
            </p:nvSpPr>
            <p:spPr bwMode="auto">
              <a:xfrm>
                <a:off x="1704" y="3456"/>
                <a:ext cx="928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6301" name="Oval 13"/>
              <p:cNvSpPr>
                <a:spLocks noChangeArrowheads="1"/>
              </p:cNvSpPr>
              <p:nvPr/>
            </p:nvSpPr>
            <p:spPr bwMode="auto">
              <a:xfrm>
                <a:off x="1328" y="3112"/>
                <a:ext cx="680" cy="656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6304" name="Line 16"/>
              <p:cNvSpPr>
                <a:spLocks noChangeShapeType="1"/>
              </p:cNvSpPr>
              <p:nvPr/>
            </p:nvSpPr>
            <p:spPr bwMode="auto">
              <a:xfrm>
                <a:off x="1680" y="3440"/>
                <a:ext cx="320" cy="88"/>
              </a:xfrm>
              <a:prstGeom prst="line">
                <a:avLst/>
              </a:prstGeom>
              <a:noFill/>
              <a:ln w="508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6305" name="Oval 17"/>
              <p:cNvSpPr>
                <a:spLocks noChangeArrowheads="1"/>
              </p:cNvSpPr>
              <p:nvPr/>
            </p:nvSpPr>
            <p:spPr bwMode="auto">
              <a:xfrm>
                <a:off x="4240" y="2616"/>
                <a:ext cx="680" cy="656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6306" name="Line 18"/>
              <p:cNvSpPr>
                <a:spLocks noChangeShapeType="1"/>
              </p:cNvSpPr>
              <p:nvPr/>
            </p:nvSpPr>
            <p:spPr bwMode="auto">
              <a:xfrm flipV="1">
                <a:off x="4592" y="2704"/>
                <a:ext cx="216" cy="240"/>
              </a:xfrm>
              <a:prstGeom prst="line">
                <a:avLst/>
              </a:prstGeom>
              <a:noFill/>
              <a:ln w="508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6307" name="Line 19"/>
              <p:cNvSpPr>
                <a:spLocks noChangeShapeType="1"/>
              </p:cNvSpPr>
              <p:nvPr/>
            </p:nvSpPr>
            <p:spPr bwMode="auto">
              <a:xfrm flipV="1">
                <a:off x="1696" y="2784"/>
                <a:ext cx="3864" cy="6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aphicFrame>
            <p:nvGraphicFramePr>
              <p:cNvPr id="1036310" name="Object 22"/>
              <p:cNvGraphicFramePr>
                <a:graphicFrameLocks noChangeAspect="1"/>
              </p:cNvGraphicFramePr>
              <p:nvPr/>
            </p:nvGraphicFramePr>
            <p:xfrm>
              <a:off x="3196" y="3132"/>
              <a:ext cx="473" cy="3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6147" name="Equation" r:id="rId15" imgW="317160" imgH="228600" progId="Equation.3">
                      <p:embed/>
                    </p:oleObj>
                  </mc:Choice>
                  <mc:Fallback>
                    <p:oleObj name="Equation" r:id="rId15" imgW="31716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96" y="3132"/>
                            <a:ext cx="473" cy="34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6311" name="Object 23"/>
              <p:cNvGraphicFramePr>
                <a:graphicFrameLocks noChangeAspect="1"/>
              </p:cNvGraphicFramePr>
              <p:nvPr/>
            </p:nvGraphicFramePr>
            <p:xfrm>
              <a:off x="2184" y="3292"/>
              <a:ext cx="416" cy="3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6148" name="Equation" r:id="rId17" imgW="279360" imgH="228600" progId="Equation.3">
                      <p:embed/>
                    </p:oleObj>
                  </mc:Choice>
                  <mc:Fallback>
                    <p:oleObj name="Equation" r:id="rId17" imgW="27936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84" y="3292"/>
                            <a:ext cx="416" cy="34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6312" name="Object 24"/>
              <p:cNvGraphicFramePr>
                <a:graphicFrameLocks noChangeAspect="1"/>
              </p:cNvGraphicFramePr>
              <p:nvPr/>
            </p:nvGraphicFramePr>
            <p:xfrm>
              <a:off x="4951" y="2500"/>
              <a:ext cx="435" cy="3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6149" name="Equation" r:id="rId19" imgW="291960" imgH="228600" progId="Equation.3">
                      <p:embed/>
                    </p:oleObj>
                  </mc:Choice>
                  <mc:Fallback>
                    <p:oleObj name="Equation" r:id="rId19" imgW="29196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51" y="2500"/>
                            <a:ext cx="435" cy="34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36326" name="Object 38"/>
            <p:cNvGraphicFramePr>
              <a:graphicFrameLocks noChangeAspect="1"/>
            </p:cNvGraphicFramePr>
            <p:nvPr/>
          </p:nvGraphicFramePr>
          <p:xfrm>
            <a:off x="1385" y="3238"/>
            <a:ext cx="406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150" name="Equation" r:id="rId21" imgW="545760" imgH="279360" progId="Equation.3">
                    <p:embed/>
                  </p:oleObj>
                </mc:Choice>
                <mc:Fallback>
                  <p:oleObj name="Equation" r:id="rId21" imgW="54576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5" y="3238"/>
                          <a:ext cx="406" cy="2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6327" name="Object 39"/>
            <p:cNvGraphicFramePr>
              <a:graphicFrameLocks noChangeAspect="1"/>
            </p:cNvGraphicFramePr>
            <p:nvPr/>
          </p:nvGraphicFramePr>
          <p:xfrm>
            <a:off x="4363" y="2982"/>
            <a:ext cx="497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151" name="Equation" r:id="rId23" imgW="647640" imgH="279360" progId="Equation.3">
                    <p:embed/>
                  </p:oleObj>
                </mc:Choice>
                <mc:Fallback>
                  <p:oleObj name="Equation" r:id="rId23" imgW="64764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3" y="2982"/>
                          <a:ext cx="497" cy="2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TextBox 25"/>
          <p:cNvSpPr txBox="1"/>
          <p:nvPr/>
        </p:nvSpPr>
        <p:spPr>
          <a:xfrm>
            <a:off x="3276600" y="838200"/>
            <a:ext cx="352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 indicates odometer coordinates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09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67" name="Rectangle 1035"/>
          <p:cNvSpPr>
            <a:spLocks noChangeArrowheads="1"/>
          </p:cNvSpPr>
          <p:nvPr/>
        </p:nvSpPr>
        <p:spPr bwMode="auto">
          <a:xfrm>
            <a:off x="1905000" y="2781300"/>
            <a:ext cx="5422900" cy="26797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43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Noise Model for Odometry</a:t>
            </a:r>
          </a:p>
        </p:txBody>
      </p:sp>
      <p:sp>
        <p:nvSpPr>
          <p:cNvPr id="10434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measured motion is given by the true motion corrupted with noise.</a:t>
            </a:r>
          </a:p>
        </p:txBody>
      </p:sp>
      <p:graphicFrame>
        <p:nvGraphicFramePr>
          <p:cNvPr id="1043462" name="Object 1030"/>
          <p:cNvGraphicFramePr>
            <a:graphicFrameLocks noChangeAspect="1"/>
          </p:cNvGraphicFramePr>
          <p:nvPr/>
        </p:nvGraphicFramePr>
        <p:xfrm>
          <a:off x="2387600" y="2954338"/>
          <a:ext cx="381793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2" name="Equation" r:id="rId3" imgW="1523880" imgH="291960" progId="Equation.3">
                  <p:embed/>
                </p:oleObj>
              </mc:Choice>
              <mc:Fallback>
                <p:oleObj name="Equation" r:id="rId3" imgW="1523880" imgH="291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2954338"/>
                        <a:ext cx="3817938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465" name="Object 1033"/>
          <p:cNvGraphicFramePr>
            <a:graphicFrameLocks noChangeAspect="1"/>
          </p:cNvGraphicFramePr>
          <p:nvPr/>
        </p:nvGraphicFramePr>
        <p:xfrm>
          <a:off x="2387600" y="4402138"/>
          <a:ext cx="39433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3" name="Equation" r:id="rId5" imgW="1574640" imgH="291960" progId="Equation.3">
                  <p:embed/>
                </p:oleObj>
              </mc:Choice>
              <mc:Fallback>
                <p:oleObj name="Equation" r:id="rId5" imgW="1574640" imgH="291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4402138"/>
                        <a:ext cx="394335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466" name="Object 10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141028"/>
              </p:ext>
            </p:extLst>
          </p:nvPr>
        </p:nvGraphicFramePr>
        <p:xfrm>
          <a:off x="2308225" y="3652838"/>
          <a:ext cx="4799013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4" name="Equation" r:id="rId7" imgW="1917360" imgH="291960" progId="Equation.3">
                  <p:embed/>
                </p:oleObj>
              </mc:Choice>
              <mc:Fallback>
                <p:oleObj name="Equation" r:id="rId7" imgW="1917360" imgH="2919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25" y="3652838"/>
                        <a:ext cx="4799013" cy="728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Odometry Motion Model</a:t>
            </a:r>
          </a:p>
        </p:txBody>
      </p:sp>
      <p:sp>
        <p:nvSpPr>
          <p:cNvPr id="1053699" name="Rectangle 3"/>
          <p:cNvSpPr>
            <a:spLocks noChangeArrowheads="1"/>
          </p:cNvSpPr>
          <p:nvPr/>
        </p:nvSpPr>
        <p:spPr bwMode="auto">
          <a:xfrm>
            <a:off x="611188" y="1217613"/>
            <a:ext cx="8410575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>
                <a:solidFill>
                  <a:schemeClr val="folHlink"/>
                </a:solidFill>
              </a:rPr>
              <a:t>Algorithm </a:t>
            </a:r>
            <a:r>
              <a:rPr lang="en-US" sz="2000" b="1">
                <a:solidFill>
                  <a:schemeClr val="folHlink"/>
                </a:solidFill>
              </a:rPr>
              <a:t>sample_motion_model</a:t>
            </a:r>
            <a:r>
              <a:rPr lang="en-US" sz="2000"/>
              <a:t>(u, x):</a:t>
            </a:r>
          </a:p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</a:pPr>
            <a:r>
              <a:rPr lang="en-US" sz="2000" i="1"/>
              <a:t>        </a:t>
            </a:r>
          </a:p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 i="1"/>
              <a:t> </a:t>
            </a:r>
            <a:endParaRPr lang="en-US" sz="2000">
              <a:latin typeface="Symbol" pitchFamily="18" charset="2"/>
            </a:endParaRPr>
          </a:p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/>
              <a:t> </a:t>
            </a:r>
          </a:p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/>
              <a:t> </a:t>
            </a:r>
            <a:br>
              <a:rPr lang="en-US" sz="2000"/>
            </a:br>
            <a:endParaRPr lang="en-US" sz="2000"/>
          </a:p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/>
              <a:t> </a:t>
            </a:r>
          </a:p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/>
              <a:t> </a:t>
            </a:r>
          </a:p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/>
              <a:t> </a:t>
            </a:r>
            <a:br>
              <a:rPr lang="en-US" sz="2000"/>
            </a:br>
            <a:r>
              <a:rPr lang="en-US" sz="2000"/>
              <a:t> </a:t>
            </a:r>
          </a:p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>
                <a:solidFill>
                  <a:schemeClr val="folHlink"/>
                </a:solidFill>
              </a:rPr>
              <a:t>Return  </a:t>
            </a:r>
          </a:p>
        </p:txBody>
      </p:sp>
      <p:graphicFrame>
        <p:nvGraphicFramePr>
          <p:cNvPr id="1053700" name="Object 4"/>
          <p:cNvGraphicFramePr>
            <a:graphicFrameLocks noChangeAspect="1"/>
          </p:cNvGraphicFramePr>
          <p:nvPr/>
        </p:nvGraphicFramePr>
        <p:xfrm>
          <a:off x="1300163" y="2095500"/>
          <a:ext cx="43719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6" name="Equation" r:id="rId3" imgW="2361960" imgH="253800" progId="Equation.3">
                  <p:embed/>
                </p:oleObj>
              </mc:Choice>
              <mc:Fallback>
                <p:oleObj name="Equation" r:id="rId3" imgW="236196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2095500"/>
                        <a:ext cx="4371975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3701" name="Object 5"/>
          <p:cNvGraphicFramePr>
            <a:graphicFrameLocks noChangeAspect="1"/>
          </p:cNvGraphicFramePr>
          <p:nvPr/>
        </p:nvGraphicFramePr>
        <p:xfrm>
          <a:off x="1295400" y="2501900"/>
          <a:ext cx="5499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7" name="Equation" r:id="rId5" imgW="2971800" imgH="253800" progId="Equation.3">
                  <p:embed/>
                </p:oleObj>
              </mc:Choice>
              <mc:Fallback>
                <p:oleObj name="Equation" r:id="rId5" imgW="297180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501900"/>
                        <a:ext cx="54991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3702" name="Object 6"/>
          <p:cNvGraphicFramePr>
            <a:graphicFrameLocks noChangeAspect="1"/>
          </p:cNvGraphicFramePr>
          <p:nvPr/>
        </p:nvGraphicFramePr>
        <p:xfrm>
          <a:off x="1301750" y="2946400"/>
          <a:ext cx="44640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8" name="Equation" r:id="rId7" imgW="2412720" imgH="253800" progId="Equation.3">
                  <p:embed/>
                </p:oleObj>
              </mc:Choice>
              <mc:Fallback>
                <p:oleObj name="Equation" r:id="rId7" imgW="2412720" imgH="253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0" y="2946400"/>
                        <a:ext cx="446405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3703" name="Object 7"/>
          <p:cNvGraphicFramePr>
            <a:graphicFrameLocks noChangeAspect="1"/>
          </p:cNvGraphicFramePr>
          <p:nvPr/>
        </p:nvGraphicFramePr>
        <p:xfrm>
          <a:off x="1238250" y="3721100"/>
          <a:ext cx="29146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9" name="Equation" r:id="rId9" imgW="1574640" imgH="253800" progId="Equation.3">
                  <p:embed/>
                </p:oleObj>
              </mc:Choice>
              <mc:Fallback>
                <p:oleObj name="Equation" r:id="rId9" imgW="1574640" imgH="253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3721100"/>
                        <a:ext cx="291465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3704" name="Object 8"/>
          <p:cNvGraphicFramePr>
            <a:graphicFrameLocks noChangeAspect="1"/>
          </p:cNvGraphicFramePr>
          <p:nvPr/>
        </p:nvGraphicFramePr>
        <p:xfrm>
          <a:off x="1238250" y="4114800"/>
          <a:ext cx="289083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30" name="Equation" r:id="rId11" imgW="1562040" imgH="253800" progId="Equation.3">
                  <p:embed/>
                </p:oleObj>
              </mc:Choice>
              <mc:Fallback>
                <p:oleObj name="Equation" r:id="rId11" imgW="1562040" imgH="253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4114800"/>
                        <a:ext cx="2890838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3705" name="Object 9"/>
          <p:cNvGraphicFramePr>
            <a:graphicFrameLocks noChangeAspect="1"/>
          </p:cNvGraphicFramePr>
          <p:nvPr/>
        </p:nvGraphicFramePr>
        <p:xfrm>
          <a:off x="1238250" y="4610100"/>
          <a:ext cx="21145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31" name="Equation" r:id="rId13" imgW="1143000" imgH="253800" progId="Equation.3">
                  <p:embed/>
                </p:oleObj>
              </mc:Choice>
              <mc:Fallback>
                <p:oleObj name="Equation" r:id="rId13" imgW="1143000" imgH="253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4610100"/>
                        <a:ext cx="211455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3706" name="Object 10"/>
          <p:cNvGraphicFramePr>
            <a:graphicFrameLocks noChangeAspect="1"/>
          </p:cNvGraphicFramePr>
          <p:nvPr/>
        </p:nvGraphicFramePr>
        <p:xfrm>
          <a:off x="2305050" y="5384800"/>
          <a:ext cx="115093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32" name="Equation" r:id="rId15" imgW="622080" imgH="253800" progId="Equation.3">
                  <p:embed/>
                </p:oleObj>
              </mc:Choice>
              <mc:Fallback>
                <p:oleObj name="Equation" r:id="rId15" imgW="622080" imgH="253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5384800"/>
                        <a:ext cx="1150938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3707" name="Object 11"/>
          <p:cNvGraphicFramePr>
            <a:graphicFrameLocks noChangeAspect="1"/>
          </p:cNvGraphicFramePr>
          <p:nvPr/>
        </p:nvGraphicFramePr>
        <p:xfrm>
          <a:off x="1274763" y="1663700"/>
          <a:ext cx="37369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33" name="Equation" r:id="rId17" imgW="2019240" imgH="253800" progId="Equation.3">
                  <p:embed/>
                </p:oleObj>
              </mc:Choice>
              <mc:Fallback>
                <p:oleObj name="Equation" r:id="rId17" imgW="2019240" imgH="253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1663700"/>
                        <a:ext cx="3736975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352800" y="2451100"/>
            <a:ext cx="5562600" cy="2189163"/>
            <a:chOff x="2112" y="1544"/>
            <a:chExt cx="3504" cy="1379"/>
          </a:xfrm>
        </p:grpSpPr>
        <p:sp>
          <p:nvSpPr>
            <p:cNvPr id="1053708" name="Rectangle 12"/>
            <p:cNvSpPr>
              <a:spLocks noChangeArrowheads="1"/>
            </p:cNvSpPr>
            <p:nvPr/>
          </p:nvSpPr>
          <p:spPr bwMode="auto">
            <a:xfrm>
              <a:off x="2945" y="2692"/>
              <a:ext cx="267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folHlink"/>
                  </a:solidFill>
                </a:rPr>
                <a:t>sample_normal_distribution</a:t>
              </a:r>
              <a:endParaRPr lang="de-DE" sz="2000" i="1"/>
            </a:p>
          </p:txBody>
        </p:sp>
        <p:sp>
          <p:nvSpPr>
            <p:cNvPr id="1053709" name="Line 13"/>
            <p:cNvSpPr>
              <a:spLocks noChangeShapeType="1"/>
            </p:cNvSpPr>
            <p:nvPr/>
          </p:nvSpPr>
          <p:spPr bwMode="auto">
            <a:xfrm flipH="1" flipV="1">
              <a:off x="2216" y="2136"/>
              <a:ext cx="992" cy="5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53710" name="Line 14"/>
            <p:cNvSpPr>
              <a:spLocks noChangeShapeType="1"/>
            </p:cNvSpPr>
            <p:nvPr/>
          </p:nvSpPr>
          <p:spPr bwMode="auto">
            <a:xfrm flipH="1" flipV="1">
              <a:off x="2120" y="1544"/>
              <a:ext cx="1552" cy="1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53711" name="Line 15"/>
            <p:cNvSpPr>
              <a:spLocks noChangeShapeType="1"/>
            </p:cNvSpPr>
            <p:nvPr/>
          </p:nvSpPr>
          <p:spPr bwMode="auto">
            <a:xfrm flipH="1" flipV="1">
              <a:off x="2112" y="1832"/>
              <a:ext cx="1368" cy="84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00025"/>
            <a:ext cx="8424863" cy="790575"/>
          </a:xfrm>
        </p:spPr>
        <p:txBody>
          <a:bodyPr/>
          <a:lstStyle/>
          <a:p>
            <a:r>
              <a:rPr lang="en-US" dirty="0"/>
              <a:t>Sampling from Our Motion Model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28800" y="1676400"/>
            <a:ext cx="5434012" cy="4324350"/>
            <a:chOff x="1201" y="994"/>
            <a:chExt cx="3423" cy="2724"/>
          </a:xfrm>
        </p:grpSpPr>
        <p:pic>
          <p:nvPicPr>
            <p:cNvPr id="1039363" name="Picture 3" descr="mot1c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01" y="994"/>
              <a:ext cx="3423" cy="2724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</p:spPr>
        </p:pic>
        <p:sp>
          <p:nvSpPr>
            <p:cNvPr id="1039364" name="Text Box 4"/>
            <p:cNvSpPr txBox="1">
              <a:spLocks noChangeArrowheads="1"/>
            </p:cNvSpPr>
            <p:nvPr/>
          </p:nvSpPr>
          <p:spPr bwMode="auto">
            <a:xfrm>
              <a:off x="1871" y="2698"/>
              <a:ext cx="676" cy="3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Start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Sampling from the Velocity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sampling the conditional density is easier than computing the density because we only require the forward kinematics model</a:t>
            </a:r>
          </a:p>
          <a:p>
            <a:pPr lvl="1"/>
            <a:r>
              <a:rPr lang="en-US" dirty="0" smtClean="0"/>
              <a:t>given the control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and the previous pose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dirty="0" smtClean="0"/>
              <a:t> find the new pose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 rot="2400000">
            <a:off x="5287726" y="4389674"/>
            <a:ext cx="152400" cy="152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rot="7740000">
            <a:off x="5071251" y="3861377"/>
            <a:ext cx="1828800" cy="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 rot="5400000">
            <a:off x="-1066800" y="-1447800"/>
            <a:ext cx="7315200" cy="7315200"/>
          </a:xfrm>
          <a:prstGeom prst="arc">
            <a:avLst>
              <a:gd name="adj1" fmla="val 16862845"/>
              <a:gd name="adj2" fmla="val 18539758"/>
            </a:avLst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Sampling from the Velocity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780000">
            <a:off x="2388599" y="2581815"/>
            <a:ext cx="3886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2340000">
            <a:off x="1966174" y="3381857"/>
            <a:ext cx="3886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4386" name="Object 2"/>
          <p:cNvGraphicFramePr>
            <a:graphicFrameLocks noChangeAspect="1"/>
          </p:cNvGraphicFramePr>
          <p:nvPr/>
        </p:nvGraphicFramePr>
        <p:xfrm>
          <a:off x="1476375" y="1506538"/>
          <a:ext cx="76041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4" name="Equation" r:id="rId3" imgW="330120" imgH="482400" progId="Equation.3">
                  <p:embed/>
                </p:oleObj>
              </mc:Choice>
              <mc:Fallback>
                <p:oleObj name="Equation" r:id="rId3" imgW="33012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506538"/>
                        <a:ext cx="760413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2362200" y="2068512"/>
            <a:ext cx="152400" cy="1524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96000" y="2906712"/>
            <a:ext cx="152400" cy="1524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34000" y="4506912"/>
            <a:ext cx="152400" cy="1524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graphicFrame>
        <p:nvGraphicFramePr>
          <p:cNvPr id="144387" name="Object 3"/>
          <p:cNvGraphicFramePr>
            <a:graphicFrameLocks noChangeAspect="1"/>
          </p:cNvGraphicFramePr>
          <p:nvPr/>
        </p:nvGraphicFramePr>
        <p:xfrm>
          <a:off x="3841750" y="4495800"/>
          <a:ext cx="1460500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5" name="Equation" r:id="rId5" imgW="634680" imgH="711000" progId="Equation.3">
                  <p:embed/>
                </p:oleObj>
              </mc:Choice>
              <mc:Fallback>
                <p:oleObj name="Equation" r:id="rId5" imgW="634680" imgH="711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0" y="4495800"/>
                        <a:ext cx="1460500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8" name="Object 4"/>
          <p:cNvGraphicFramePr>
            <a:graphicFrameLocks noChangeAspect="1"/>
          </p:cNvGraphicFramePr>
          <p:nvPr/>
        </p:nvGraphicFramePr>
        <p:xfrm>
          <a:off x="5181600" y="1143000"/>
          <a:ext cx="1841500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6" name="Equation" r:id="rId7" imgW="799920" imgH="711000" progId="Equation.3">
                  <p:embed/>
                </p:oleObj>
              </mc:Choice>
              <mc:Fallback>
                <p:oleObj name="Equation" r:id="rId7" imgW="79992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143000"/>
                        <a:ext cx="1841500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6"/>
          <p:cNvGraphicFramePr>
            <a:graphicFrameLocks noChangeAspect="1"/>
          </p:cNvGraphicFramePr>
          <p:nvPr/>
        </p:nvGraphicFramePr>
        <p:xfrm>
          <a:off x="3036888" y="2392363"/>
          <a:ext cx="728662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7" name="Equation" r:id="rId9" imgW="317160" imgH="203040" progId="Equation.3">
                  <p:embed/>
                </p:oleObj>
              </mc:Choice>
              <mc:Fallback>
                <p:oleObj name="Equation" r:id="rId9" imgW="31716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888" y="2392363"/>
                        <a:ext cx="728662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4" name="Object 2"/>
          <p:cNvGraphicFramePr>
            <a:graphicFrameLocks noChangeAspect="1"/>
          </p:cNvGraphicFramePr>
          <p:nvPr/>
        </p:nvGraphicFramePr>
        <p:xfrm>
          <a:off x="6553200" y="2800350"/>
          <a:ext cx="2635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8" name="Equation" r:id="rId11" imgW="114120" imgH="139680" progId="Equation.3">
                  <p:embed/>
                </p:oleObj>
              </mc:Choice>
              <mc:Fallback>
                <p:oleObj name="Equation" r:id="rId11" imgW="114120" imgH="1396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800350"/>
                        <a:ext cx="26352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5" name="Object 2"/>
          <p:cNvGraphicFramePr>
            <a:graphicFrameLocks noChangeAspect="1"/>
          </p:cNvGraphicFramePr>
          <p:nvPr/>
        </p:nvGraphicFramePr>
        <p:xfrm>
          <a:off x="2971800" y="3276600"/>
          <a:ext cx="90805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9" name="Equation" r:id="rId13" imgW="393480" imgH="393480" progId="Equation.3">
                  <p:embed/>
                </p:oleObj>
              </mc:Choice>
              <mc:Fallback>
                <p:oleObj name="Equation" r:id="rId13" imgW="39348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276600"/>
                        <a:ext cx="908050" cy="912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6" name="Object 2"/>
          <p:cNvGraphicFramePr>
            <a:graphicFrameLocks noChangeAspect="1"/>
          </p:cNvGraphicFramePr>
          <p:nvPr/>
        </p:nvGraphicFramePr>
        <p:xfrm>
          <a:off x="457200" y="4191000"/>
          <a:ext cx="2370137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0" name="Equation" r:id="rId15" imgW="1028520" imgH="812520" progId="Equation.3">
                  <p:embed/>
                </p:oleObj>
              </mc:Choice>
              <mc:Fallback>
                <p:oleObj name="Equation" r:id="rId15" imgW="1028520" imgH="81252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91000"/>
                        <a:ext cx="2370137" cy="187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838200" y="6096000"/>
            <a:ext cx="1224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Eqs</a:t>
            </a:r>
            <a:r>
              <a:rPr lang="en-US" dirty="0" smtClean="0"/>
              <a:t> 5.7, 5.8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Sampling from the Velocity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53608" name="Object 2"/>
          <p:cNvGraphicFramePr>
            <a:graphicFrameLocks noChangeAspect="1"/>
          </p:cNvGraphicFramePr>
          <p:nvPr/>
        </p:nvGraphicFramePr>
        <p:xfrm>
          <a:off x="1704181" y="1758156"/>
          <a:ext cx="5735637" cy="334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0" name="Equation" r:id="rId3" imgW="2489040" imgH="1447560" progId="Equation.3">
                  <p:embed/>
                </p:oleObj>
              </mc:Choice>
              <mc:Fallback>
                <p:oleObj name="Equation" r:id="rId3" imgW="2489040" imgH="14475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181" y="1758156"/>
                        <a:ext cx="5735637" cy="3341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620000" y="403860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Eqs</a:t>
            </a:r>
            <a:r>
              <a:rPr lang="en-US" dirty="0" smtClean="0"/>
              <a:t> 5.9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" y="5791200"/>
            <a:ext cx="4778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*we already derived this for the differential drive!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Sampling from the Velocity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 with the original motion model, we will assume that given noisy velocities the robot can also make a small rotation in place to determine the final orientation of the robot</a:t>
            </a:r>
            <a:endParaRPr lang="en-US" dirty="0"/>
          </a:p>
        </p:txBody>
      </p:sp>
      <p:graphicFrame>
        <p:nvGraphicFramePr>
          <p:cNvPr id="154626" name="Object 2"/>
          <p:cNvGraphicFramePr>
            <a:graphicFrameLocks noChangeAspect="1"/>
          </p:cNvGraphicFramePr>
          <p:nvPr/>
        </p:nvGraphicFramePr>
        <p:xfrm>
          <a:off x="1703388" y="2895600"/>
          <a:ext cx="5735637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8" name="Equation" r:id="rId3" imgW="2489040" imgH="711000" progId="Equation.3">
                  <p:embed/>
                </p:oleObj>
              </mc:Choice>
              <mc:Fallback>
                <p:oleObj name="Equation" r:id="rId3" imgW="2489040" imgH="711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2895600"/>
                        <a:ext cx="5735637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Sampling from the Velocity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Content Placeholder 8" descr="table5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269638"/>
            <a:ext cx="8839200" cy="431872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Sampling from the Velocity Motion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2/17/2017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function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sample(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generates a random sample from a zero-mean distribution with variance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err="1" smtClean="0"/>
              <a:t>Matlab</a:t>
            </a:r>
            <a:r>
              <a:rPr lang="en-US" dirty="0" smtClean="0"/>
              <a:t> </a:t>
            </a:r>
            <a:r>
              <a:rPr lang="en-US" dirty="0" smtClean="0"/>
              <a:t>is able to generate random numbers from many different distributions</a:t>
            </a:r>
          </a:p>
          <a:p>
            <a:pPr lvl="2"/>
            <a:r>
              <a:rPr lang="en-US" dirty="0" smtClean="0"/>
              <a:t>help </a:t>
            </a:r>
            <a:r>
              <a:rPr lang="en-US" dirty="0" err="1" smtClean="0"/>
              <a:t>randn</a:t>
            </a:r>
            <a:endParaRPr lang="en-US" dirty="0" smtClean="0"/>
          </a:p>
          <a:p>
            <a:pPr lvl="2"/>
            <a:r>
              <a:rPr lang="en-US" dirty="0" smtClean="0"/>
              <a:t>help stats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F20C-85F4-4809-AC49-FFA39E5DE7E8}" type="slidenum">
              <a:rPr lang="en-US"/>
              <a:pPr/>
              <a:t>9</a:t>
            </a:fld>
            <a:endParaRPr lang="en-US"/>
          </a:p>
        </p:txBody>
      </p:sp>
      <p:sp>
        <p:nvSpPr>
          <p:cNvPr id="106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8425"/>
            <a:ext cx="8424863" cy="1190625"/>
          </a:xfrm>
        </p:spPr>
        <p:txBody>
          <a:bodyPr/>
          <a:lstStyle/>
          <a:p>
            <a:r>
              <a:rPr lang="en-US"/>
              <a:t>How to Sample from Normal or Triangular Distributions?</a:t>
            </a:r>
            <a:endParaRPr lang="de-DE"/>
          </a:p>
        </p:txBody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85913"/>
            <a:ext cx="8410575" cy="4799012"/>
          </a:xfrm>
        </p:spPr>
        <p:txBody>
          <a:bodyPr/>
          <a:lstStyle/>
          <a:p>
            <a:r>
              <a:rPr lang="en-US" sz="2800"/>
              <a:t>Sampling from a normal distribution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Sampling from a triangular distribution</a:t>
            </a:r>
            <a:endParaRPr lang="de-DE" sz="2800"/>
          </a:p>
        </p:txBody>
      </p:sp>
      <p:sp>
        <p:nvSpPr>
          <p:cNvPr id="1060868" name="Rectangle 4"/>
          <p:cNvSpPr>
            <a:spLocks noChangeArrowheads="1"/>
          </p:cNvSpPr>
          <p:nvPr/>
        </p:nvSpPr>
        <p:spPr bwMode="auto">
          <a:xfrm>
            <a:off x="1068388" y="2335213"/>
            <a:ext cx="6708775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>
                <a:solidFill>
                  <a:schemeClr val="folHlink"/>
                </a:solidFill>
              </a:rPr>
              <a:t>Algorithm </a:t>
            </a:r>
            <a:r>
              <a:rPr lang="en-US" sz="2000" b="1">
                <a:solidFill>
                  <a:schemeClr val="folHlink"/>
                </a:solidFill>
              </a:rPr>
              <a:t>sample_normal_distribution</a:t>
            </a:r>
            <a:r>
              <a:rPr lang="en-US" sz="2000"/>
              <a:t>(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/>
              <a:t>):</a:t>
            </a:r>
            <a:br>
              <a:rPr lang="en-US" sz="2000"/>
            </a:br>
            <a:r>
              <a:rPr lang="en-US" sz="2000"/>
              <a:t> </a:t>
            </a:r>
          </a:p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>
                <a:solidFill>
                  <a:schemeClr val="folHlink"/>
                </a:solidFill>
              </a:rPr>
              <a:t>return  </a:t>
            </a:r>
          </a:p>
        </p:txBody>
      </p:sp>
      <p:pic>
        <p:nvPicPr>
          <p:cNvPr id="1060870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2901" y="2997200"/>
            <a:ext cx="2260600" cy="809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060873" name="Rectangle 9"/>
          <p:cNvSpPr>
            <a:spLocks noChangeArrowheads="1"/>
          </p:cNvSpPr>
          <p:nvPr/>
        </p:nvSpPr>
        <p:spPr bwMode="auto">
          <a:xfrm>
            <a:off x="1055688" y="4989513"/>
            <a:ext cx="7496175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>
                <a:solidFill>
                  <a:schemeClr val="folHlink"/>
                </a:solidFill>
              </a:rPr>
              <a:t>Algorithm </a:t>
            </a:r>
            <a:r>
              <a:rPr lang="en-US" sz="2000" b="1">
                <a:solidFill>
                  <a:schemeClr val="folHlink"/>
                </a:solidFill>
              </a:rPr>
              <a:t>sample_triangular_distribution</a:t>
            </a:r>
            <a:r>
              <a:rPr lang="en-US" sz="2000"/>
              <a:t>(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/>
              <a:t>):</a:t>
            </a:r>
            <a:br>
              <a:rPr lang="en-US" sz="2000"/>
            </a:br>
            <a:r>
              <a:rPr lang="en-US" sz="2000"/>
              <a:t> </a:t>
            </a:r>
          </a:p>
          <a:p>
            <a:pPr marL="609600" indent="-609600" algn="l">
              <a:lnSpc>
                <a:spcPct val="120000"/>
              </a:lnSpc>
              <a:spcBef>
                <a:spcPct val="20000"/>
              </a:spcBef>
              <a:buSzTx/>
              <a:buFontTx/>
              <a:buAutoNum type="arabicPeriod"/>
            </a:pPr>
            <a:r>
              <a:rPr lang="en-US" sz="2000">
                <a:solidFill>
                  <a:schemeClr val="folHlink"/>
                </a:solidFill>
              </a:rPr>
              <a:t>return  </a:t>
            </a:r>
          </a:p>
        </p:txBody>
      </p:sp>
      <p:pic>
        <p:nvPicPr>
          <p:cNvPr id="1060875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8125" y="5699125"/>
            <a:ext cx="4222750" cy="6683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frac{1}{2}\sum_{i=1}^{12}rand(-b,b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84"/>
  <p:tag name="BOXFONT" val="10"/>
  <p:tag name="BOXWRAP" val="False"/>
  <p:tag name="WORKAROUNDTRANSPARENCYBUG" val="False"/>
  <p:tag name="BITMAPFORMAT" val="pngmono"/>
  <p:tag name="DEBUGINTERACTIVE" val="True"/>
  <p:tag name="ORIGWIDTH" val="159"/>
  <p:tag name="PICTUREFILESIZE" val="1249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frac{\sqrt{6}}{2}\;[{\bf rand}(-b,b)+{\bf rand}(-b,b)]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9"/>
  <p:tag name="BOXHEIGHT" val="300"/>
  <p:tag name="BOXFONT" val="10"/>
  <p:tag name="BOXWRAP" val="False"/>
  <p:tag name="WORKAROUNDTRANSPARENCYBUG" val="False"/>
  <p:tag name="BITMAPFORMAT" val="pngmono"/>
  <p:tag name="DEBUGINTERACTIVE" val="True"/>
  <p:tag name="ORIGWIDTH" val="297"/>
  <p:tag name="PICTUREFILESIZE" val="163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x &amp; = &amp; {\bf rand}(-b,b)\\&#10;y &amp; = &amp; {\bf rand}(0, \max\{f(x)\mid x \in (-b, b)\}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9"/>
  <p:tag name="BOXHEIGHT" val="329"/>
  <p:tag name="BOXFONT" val="10"/>
  <p:tag name="BOXWRAP" val="False"/>
  <p:tag name="WORKAROUNDTRANSPARENCYBUG" val="False"/>
  <p:tag name="BITMAPFORMAT" val="pngmono"/>
  <p:tag name="DEBUGINTERACTIVE" val="True"/>
  <p:tag name="ORIGWIDTH" val="374"/>
  <p:tag name="PICTUREFILESIZE" val="266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y &amp; \leq &amp; f(x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9"/>
  <p:tag name="BOXHEIGHT" val="329"/>
  <p:tag name="BOXFONT" val="10"/>
  <p:tag name="BOXWRAP" val="False"/>
  <p:tag name="WORKAROUNDTRANSPARENCYBUG" val="False"/>
  <p:tag name="BITMAPFORMAT" val="pngmono"/>
  <p:tag name="DEBUGINTERACTIVE" val="True"/>
  <p:tag name="ORIGWIDTH" val="101"/>
  <p:tag name="PICTUREFILESIZE" val="509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x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9"/>
  <p:tag name="BOXHEIGHT" val="329"/>
  <p:tag name="BOXFONT" val="10"/>
  <p:tag name="BOXWRAP" val="False"/>
  <p:tag name="WORKAROUNDTRANSPARENCYBUG" val="False"/>
  <p:tag name="BITMAPFORMAT" val="pngmono"/>
  <p:tag name="DEBUGINTERACTIVE" val="True"/>
  <p:tag name="ORIGWIDTH" val="12"/>
  <p:tag name="PICTUREFILESIZE" val="86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3346</TotalTime>
  <Words>615</Words>
  <Application>Microsoft Office PowerPoint</Application>
  <PresentationFormat>On-screen Show (4:3)</PresentationFormat>
  <Paragraphs>128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Bookman Old Style</vt:lpstr>
      <vt:lpstr>Calibri</vt:lpstr>
      <vt:lpstr>Cambria Math</vt:lpstr>
      <vt:lpstr>Gill Sans MT</vt:lpstr>
      <vt:lpstr>Symbol</vt:lpstr>
      <vt:lpstr>Times New Roman</vt:lpstr>
      <vt:lpstr>Wingdings</vt:lpstr>
      <vt:lpstr>Wingdings 3</vt:lpstr>
      <vt:lpstr>Origin</vt:lpstr>
      <vt:lpstr>Equation</vt:lpstr>
      <vt:lpstr>Microsoft Equation 3.0</vt:lpstr>
      <vt:lpstr>Motion Models (cont)</vt:lpstr>
      <vt:lpstr>Sampling from the Velocity Motion Model</vt:lpstr>
      <vt:lpstr>Sampling from the Velocity Motion Model</vt:lpstr>
      <vt:lpstr>Sampling from the Velocity Motion Model</vt:lpstr>
      <vt:lpstr>Sampling from the Velocity Motion Model</vt:lpstr>
      <vt:lpstr>Sampling from the Velocity Motion Model</vt:lpstr>
      <vt:lpstr>Sampling from the Velocity Motion Model</vt:lpstr>
      <vt:lpstr>Sampling from the Velocity Motion Model</vt:lpstr>
      <vt:lpstr>How to Sample from Normal or Triangular Distributions?</vt:lpstr>
      <vt:lpstr>Normally Distributed Samples</vt:lpstr>
      <vt:lpstr>For Triangular Distribution</vt:lpstr>
      <vt:lpstr>Rejection Sampling</vt:lpstr>
      <vt:lpstr>Examples</vt:lpstr>
      <vt:lpstr>Odometry Motion Model</vt:lpstr>
      <vt:lpstr>Example Wheel Encoders</vt:lpstr>
      <vt:lpstr>Odometry Model</vt:lpstr>
      <vt:lpstr>Odometry Model</vt:lpstr>
      <vt:lpstr>Odometry Model</vt:lpstr>
      <vt:lpstr>Odometry Model</vt:lpstr>
      <vt:lpstr>Odometry Model</vt:lpstr>
      <vt:lpstr>Noise Model for Odometry</vt:lpstr>
      <vt:lpstr>Sample Odometry Motion Model</vt:lpstr>
      <vt:lpstr>Sampling from Our Motion Model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Windows User</cp:lastModifiedBy>
  <cp:revision>56</cp:revision>
  <dcterms:created xsi:type="dcterms:W3CDTF">2011-01-07T01:27:12Z</dcterms:created>
  <dcterms:modified xsi:type="dcterms:W3CDTF">2017-02-17T18:42:05Z</dcterms:modified>
</cp:coreProperties>
</file>